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A30EBC-FBF8-41BB-8869-9442EB22C7B0}">
  <a:tblStyle styleId="{77A30EBC-FBF8-41BB-8869-9442EB22C7B0}"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9873571-5D66-4F0F-8F3E-87B43BFCE005}"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80142b21b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80142b21b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80142b21b6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80142b21b6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80142b21b6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80142b21b6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80142b21b6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80142b21b6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0142b21b6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80142b21b6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80142b21b6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80142b21b6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80142b21b6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80142b21b6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80142b21b6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80142b21b6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80142b21b6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80142b21b6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80142b21b6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80142b21b6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0142b21b6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80142b21b6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80142b21b6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80142b21b6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80142b21b6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80142b21b6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80142b21b6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80142b21b6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80142b21b6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80142b21b6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80142b21b6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80142b21b6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80142b21b6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80142b21b6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80142b21b6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80142b21b6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80142b21b6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80142b21b6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80142b21b6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80142b21b6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80142b21b6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80142b21b6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80142b21b6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80142b21b6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80142b21b6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80142b21b6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80142b21b6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80142b21b6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80142b21b6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80142b21b6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7.jpg"/><Relationship Id="rId4" Type="http://schemas.openxmlformats.org/officeDocument/2006/relationships/image" Target="../media/image23.jpg"/><Relationship Id="rId5" Type="http://schemas.openxmlformats.org/officeDocument/2006/relationships/image" Target="../media/image25.jpg"/><Relationship Id="rId6"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41.jpg"/><Relationship Id="rId5" Type="http://schemas.openxmlformats.org/officeDocument/2006/relationships/image" Target="../media/image32.jpg"/><Relationship Id="rId6"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41.jpg"/><Relationship Id="rId4" Type="http://schemas.openxmlformats.org/officeDocument/2006/relationships/image" Target="../media/image32.jp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youtube.com/watch?v=pnJBdtucUfw" TargetMode="Externa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20.jpg"/><Relationship Id="rId5"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4.jpg"/><Relationship Id="rId5" Type="http://schemas.openxmlformats.org/officeDocument/2006/relationships/image" Target="../media/image12.png"/><Relationship Id="rId6" Type="http://schemas.openxmlformats.org/officeDocument/2006/relationships/image" Target="../media/image6.jpg"/><Relationship Id="rId7"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29.jpg"/><Relationship Id="rId5" Type="http://schemas.openxmlformats.org/officeDocument/2006/relationships/image" Target="../media/image35.jpg"/><Relationship Id="rId6" Type="http://schemas.openxmlformats.org/officeDocument/2006/relationships/image" Target="../media/image31.jpg"/><Relationship Id="rId7" Type="http://schemas.openxmlformats.org/officeDocument/2006/relationships/image" Target="../media/image30.jpg"/><Relationship Id="rId8" Type="http://schemas.openxmlformats.org/officeDocument/2006/relationships/image" Target="../media/image3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7.png"/><Relationship Id="rId5" Type="http://schemas.openxmlformats.org/officeDocument/2006/relationships/image" Target="../media/image32.jpg"/><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6.jpg"/><Relationship Id="rId4" Type="http://schemas.openxmlformats.org/officeDocument/2006/relationships/image" Target="../media/image34.jpg"/><Relationship Id="rId5" Type="http://schemas.openxmlformats.org/officeDocument/2006/relationships/image" Target="../media/image18.jp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aphicFrame>
        <p:nvGraphicFramePr>
          <p:cNvPr id="54" name="Google Shape;54;p13"/>
          <p:cNvGraphicFramePr/>
          <p:nvPr/>
        </p:nvGraphicFramePr>
        <p:xfrm>
          <a:off x="138225" y="0"/>
          <a:ext cx="3000000" cy="3000000"/>
        </p:xfrm>
        <a:graphic>
          <a:graphicData uri="http://schemas.openxmlformats.org/drawingml/2006/table">
            <a:tbl>
              <a:tblPr>
                <a:noFill/>
                <a:tableStyleId>{77A30EBC-FBF8-41BB-8869-9442EB22C7B0}</a:tableStyleId>
              </a:tblPr>
              <a:tblGrid>
                <a:gridCol w="3163075"/>
                <a:gridCol w="2919550"/>
                <a:gridCol w="2683925"/>
              </a:tblGrid>
              <a:tr h="491500">
                <a:tc>
                  <a:txBody>
                    <a:bodyPr/>
                    <a:lstStyle/>
                    <a:p>
                      <a:pPr indent="0" lvl="0" marL="0" rtl="0" algn="ctr">
                        <a:spcBef>
                          <a:spcPts val="0"/>
                        </a:spcBef>
                        <a:spcAft>
                          <a:spcPts val="0"/>
                        </a:spcAft>
                        <a:buNone/>
                      </a:pPr>
                      <a:r>
                        <a:rPr lang="en" sz="2800">
                          <a:latin typeface="Times New Roman"/>
                          <a:ea typeface="Times New Roman"/>
                          <a:cs typeface="Times New Roman"/>
                          <a:sym typeface="Times New Roman"/>
                        </a:rPr>
                        <a:t>Group 1</a:t>
                      </a:r>
                      <a:endParaRPr sz="2800">
                        <a:latin typeface="Times New Roman"/>
                        <a:ea typeface="Times New Roman"/>
                        <a:cs typeface="Times New Roman"/>
                        <a:sym typeface="Times New Roman"/>
                      </a:endParaRPr>
                    </a:p>
                  </a:txBody>
                  <a:tcPr marT="63500" marB="63500" marR="63500" marL="63500"/>
                </a:tc>
                <a:tc>
                  <a:txBody>
                    <a:bodyPr/>
                    <a:lstStyle/>
                    <a:p>
                      <a:pPr indent="0" lvl="0" marL="0" rtl="0" algn="ctr">
                        <a:spcBef>
                          <a:spcPts val="0"/>
                        </a:spcBef>
                        <a:spcAft>
                          <a:spcPts val="0"/>
                        </a:spcAft>
                        <a:buNone/>
                      </a:pPr>
                      <a:r>
                        <a:rPr lang="en" sz="2800">
                          <a:latin typeface="Times New Roman"/>
                          <a:ea typeface="Times New Roman"/>
                          <a:cs typeface="Times New Roman"/>
                          <a:sym typeface="Times New Roman"/>
                        </a:rPr>
                        <a:t>Group 2</a:t>
                      </a:r>
                      <a:endParaRPr sz="2800">
                        <a:latin typeface="Times New Roman"/>
                        <a:ea typeface="Times New Roman"/>
                        <a:cs typeface="Times New Roman"/>
                        <a:sym typeface="Times New Roman"/>
                      </a:endParaRPr>
                    </a:p>
                  </a:txBody>
                  <a:tcPr marT="63500" marB="63500" marR="63500" marL="63500"/>
                </a:tc>
                <a:tc>
                  <a:txBody>
                    <a:bodyPr/>
                    <a:lstStyle/>
                    <a:p>
                      <a:pPr indent="0" lvl="0" marL="0" rtl="0" algn="ctr">
                        <a:spcBef>
                          <a:spcPts val="0"/>
                        </a:spcBef>
                        <a:spcAft>
                          <a:spcPts val="0"/>
                        </a:spcAft>
                        <a:buNone/>
                      </a:pPr>
                      <a:r>
                        <a:rPr lang="en" sz="2800">
                          <a:latin typeface="Times New Roman"/>
                          <a:ea typeface="Times New Roman"/>
                          <a:cs typeface="Times New Roman"/>
                          <a:sym typeface="Times New Roman"/>
                        </a:rPr>
                        <a:t>Group 3</a:t>
                      </a:r>
                      <a:endParaRPr sz="2800">
                        <a:latin typeface="Times New Roman"/>
                        <a:ea typeface="Times New Roman"/>
                        <a:cs typeface="Times New Roman"/>
                        <a:sym typeface="Times New Roman"/>
                      </a:endParaRPr>
                    </a:p>
                  </a:txBody>
                  <a:tcPr marT="63500" marB="63500" marR="63500" marL="63500"/>
                </a:tc>
              </a:tr>
              <a:tr h="2648425">
                <a:tc>
                  <a:txBody>
                    <a:bodyPr/>
                    <a:lstStyle/>
                    <a:p>
                      <a:pPr indent="-342900" lvl="0" marL="457200" rtl="0" algn="l">
                        <a:lnSpc>
                          <a:spcPct val="115000"/>
                        </a:lnSpc>
                        <a:spcBef>
                          <a:spcPts val="0"/>
                        </a:spcBef>
                        <a:spcAft>
                          <a:spcPts val="0"/>
                        </a:spcAft>
                        <a:buClr>
                          <a:schemeClr val="dk1"/>
                        </a:buClr>
                        <a:buSzPts val="1800"/>
                        <a:buFont typeface="Times New Roman"/>
                        <a:buAutoNum type="arabicParenR"/>
                      </a:pPr>
                      <a:r>
                        <a:rPr b="1" lang="en" sz="1800" u="sng">
                          <a:solidFill>
                            <a:schemeClr val="dk1"/>
                          </a:solidFill>
                          <a:latin typeface="Times New Roman"/>
                          <a:ea typeface="Times New Roman"/>
                          <a:cs typeface="Times New Roman"/>
                          <a:sym typeface="Times New Roman"/>
                        </a:rPr>
                        <a:t>Villagers</a:t>
                      </a:r>
                      <a:r>
                        <a:rPr lang="en" sz="1800">
                          <a:solidFill>
                            <a:schemeClr val="dk1"/>
                          </a:solidFill>
                          <a:latin typeface="Times New Roman"/>
                          <a:ea typeface="Times New Roman"/>
                          <a:cs typeface="Times New Roman"/>
                          <a:sym typeface="Times New Roman"/>
                        </a:rPr>
                        <a:t> will stay at their “home” and trade post-its with the </a:t>
                      </a:r>
                      <a:r>
                        <a:rPr b="1" lang="en" sz="1800">
                          <a:solidFill>
                            <a:schemeClr val="dk1"/>
                          </a:solidFill>
                          <a:latin typeface="Times New Roman"/>
                          <a:ea typeface="Times New Roman"/>
                          <a:cs typeface="Times New Roman"/>
                          <a:sym typeface="Times New Roman"/>
                        </a:rPr>
                        <a:t>traders</a:t>
                      </a:r>
                      <a:r>
                        <a:rPr lang="en" sz="1800">
                          <a:solidFill>
                            <a:schemeClr val="dk1"/>
                          </a:solidFill>
                          <a:latin typeface="Times New Roman"/>
                          <a:ea typeface="Times New Roman"/>
                          <a:cs typeface="Times New Roman"/>
                          <a:sym typeface="Times New Roman"/>
                        </a:rPr>
                        <a:t> who travel though. </a:t>
                      </a:r>
                      <a:r>
                        <a:rPr b="1" lang="en" sz="1800">
                          <a:solidFill>
                            <a:schemeClr val="dk1"/>
                          </a:solidFill>
                          <a:latin typeface="Times New Roman"/>
                          <a:ea typeface="Times New Roman"/>
                          <a:cs typeface="Times New Roman"/>
                          <a:sym typeface="Times New Roman"/>
                        </a:rPr>
                        <a:t>Villagers</a:t>
                      </a:r>
                      <a:r>
                        <a:rPr lang="en" sz="1800">
                          <a:solidFill>
                            <a:schemeClr val="dk1"/>
                          </a:solidFill>
                          <a:latin typeface="Times New Roman"/>
                          <a:ea typeface="Times New Roman"/>
                          <a:cs typeface="Times New Roman"/>
                          <a:sym typeface="Times New Roman"/>
                        </a:rPr>
                        <a:t> will add </a:t>
                      </a:r>
                      <a:r>
                        <a:rPr b="1" lang="en" sz="1800">
                          <a:solidFill>
                            <a:schemeClr val="dk1"/>
                          </a:solidFill>
                          <a:latin typeface="Times New Roman"/>
                          <a:ea typeface="Times New Roman"/>
                          <a:cs typeface="Times New Roman"/>
                          <a:sym typeface="Times New Roman"/>
                        </a:rPr>
                        <a:t>trader</a:t>
                      </a:r>
                      <a:r>
                        <a:rPr lang="en" sz="1800">
                          <a:solidFill>
                            <a:schemeClr val="dk1"/>
                          </a:solidFill>
                          <a:latin typeface="Times New Roman"/>
                          <a:ea typeface="Times New Roman"/>
                          <a:cs typeface="Times New Roman"/>
                          <a:sym typeface="Times New Roman"/>
                        </a:rPr>
                        <a:t> stickers to their home posters. </a:t>
                      </a:r>
                      <a:endParaRPr sz="1800">
                        <a:solidFill>
                          <a:schemeClr val="dk1"/>
                        </a:solidFill>
                        <a:latin typeface="Times New Roman"/>
                        <a:ea typeface="Times New Roman"/>
                        <a:cs typeface="Times New Roman"/>
                        <a:sym typeface="Times New Roman"/>
                      </a:endParaRPr>
                    </a:p>
                    <a:p>
                      <a:pPr indent="-349250" lvl="0" marL="457200" rtl="0" algn="l">
                        <a:lnSpc>
                          <a:spcPct val="115000"/>
                        </a:lnSpc>
                        <a:spcBef>
                          <a:spcPts val="0"/>
                        </a:spcBef>
                        <a:spcAft>
                          <a:spcPts val="0"/>
                        </a:spcAft>
                        <a:buClr>
                          <a:schemeClr val="dk1"/>
                        </a:buClr>
                        <a:buSzPts val="1900"/>
                        <a:buFont typeface="Times New Roman"/>
                        <a:buAutoNum type="arabicParenR"/>
                      </a:pPr>
                      <a:r>
                        <a:rPr b="1" lang="en" sz="1800" u="sng">
                          <a:solidFill>
                            <a:schemeClr val="dk1"/>
                          </a:solidFill>
                          <a:latin typeface="Times New Roman"/>
                          <a:ea typeface="Times New Roman"/>
                          <a:cs typeface="Times New Roman"/>
                          <a:sym typeface="Times New Roman"/>
                        </a:rPr>
                        <a:t>Traders</a:t>
                      </a:r>
                      <a:r>
                        <a:rPr b="1" lang="en" sz="1800">
                          <a:solidFill>
                            <a:schemeClr val="dk1"/>
                          </a:solidFill>
                          <a:latin typeface="Times New Roman"/>
                          <a:ea typeface="Times New Roman"/>
                          <a:cs typeface="Times New Roman"/>
                          <a:sym typeface="Times New Roman"/>
                        </a:rPr>
                        <a:t> </a:t>
                      </a:r>
                      <a:r>
                        <a:rPr lang="en" sz="1800">
                          <a:solidFill>
                            <a:schemeClr val="dk1"/>
                          </a:solidFill>
                          <a:latin typeface="Times New Roman"/>
                          <a:ea typeface="Times New Roman"/>
                          <a:cs typeface="Times New Roman"/>
                          <a:sym typeface="Times New Roman"/>
                        </a:rPr>
                        <a:t>will travel to the other locations, and trade post-its with the </a:t>
                      </a:r>
                      <a:r>
                        <a:rPr b="1" lang="en" sz="1800">
                          <a:solidFill>
                            <a:schemeClr val="dk1"/>
                          </a:solidFill>
                          <a:latin typeface="Times New Roman"/>
                          <a:ea typeface="Times New Roman"/>
                          <a:cs typeface="Times New Roman"/>
                          <a:sym typeface="Times New Roman"/>
                        </a:rPr>
                        <a:t>villagers</a:t>
                      </a:r>
                      <a:r>
                        <a:rPr lang="en" sz="1800">
                          <a:solidFill>
                            <a:schemeClr val="dk1"/>
                          </a:solidFill>
                          <a:latin typeface="Times New Roman"/>
                          <a:ea typeface="Times New Roman"/>
                          <a:cs typeface="Times New Roman"/>
                          <a:sym typeface="Times New Roman"/>
                        </a:rPr>
                        <a:t>.</a:t>
                      </a:r>
                      <a:r>
                        <a:rPr lang="en" sz="1900">
                          <a:solidFill>
                            <a:schemeClr val="dk1"/>
                          </a:solidFill>
                          <a:latin typeface="Times New Roman"/>
                          <a:ea typeface="Times New Roman"/>
                          <a:cs typeface="Times New Roman"/>
                          <a:sym typeface="Times New Roman"/>
                        </a:rPr>
                        <a:t> </a:t>
                      </a:r>
                      <a:endParaRPr sz="1900">
                        <a:latin typeface="Times New Roman"/>
                        <a:ea typeface="Times New Roman"/>
                        <a:cs typeface="Times New Roman"/>
                        <a:sym typeface="Times New Roman"/>
                      </a:endParaRPr>
                    </a:p>
                  </a:txBody>
                  <a:tcPr marT="63500" marB="63500" marR="63500" marL="63500">
                    <a:solidFill>
                      <a:srgbClr val="B6D7A8"/>
                    </a:solidFill>
                  </a:tcPr>
                </a:tc>
                <a:tc>
                  <a:txBody>
                    <a:bodyPr/>
                    <a:lstStyle/>
                    <a:p>
                      <a:pPr indent="-355600" lvl="0" marL="457200" rtl="0" algn="l">
                        <a:spcBef>
                          <a:spcPts val="0"/>
                        </a:spcBef>
                        <a:spcAft>
                          <a:spcPts val="0"/>
                        </a:spcAft>
                        <a:buClr>
                          <a:schemeClr val="dk1"/>
                        </a:buClr>
                        <a:buSzPts val="2000"/>
                        <a:buFont typeface="Times New Roman"/>
                        <a:buAutoNum type="arabicParenR"/>
                      </a:pPr>
                      <a:r>
                        <a:rPr b="1" lang="en" sz="2000">
                          <a:solidFill>
                            <a:schemeClr val="dk1"/>
                          </a:solidFill>
                          <a:latin typeface="Times New Roman"/>
                          <a:ea typeface="Times New Roman"/>
                          <a:cs typeface="Times New Roman"/>
                          <a:sym typeface="Times New Roman"/>
                        </a:rPr>
                        <a:t>Villagers</a:t>
                      </a:r>
                      <a:r>
                        <a:rPr lang="e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AutoNum type="arabicParenR"/>
                      </a:pPr>
                      <a:r>
                        <a:rPr b="1" lang="en" sz="2000">
                          <a:solidFill>
                            <a:schemeClr val="dk1"/>
                          </a:solidFill>
                          <a:latin typeface="Times New Roman"/>
                          <a:ea typeface="Times New Roman"/>
                          <a:cs typeface="Times New Roman"/>
                          <a:sym typeface="Times New Roman"/>
                        </a:rPr>
                        <a:t>Traders </a:t>
                      </a:r>
                      <a:endParaRPr/>
                    </a:p>
                  </a:txBody>
                  <a:tcPr marT="63500" marB="63500" marR="63500" marL="63500">
                    <a:solidFill>
                      <a:srgbClr val="C9DAF8"/>
                    </a:solidFill>
                  </a:tcPr>
                </a:tc>
                <a:tc>
                  <a:txBody>
                    <a:bodyPr/>
                    <a:lstStyle/>
                    <a:p>
                      <a:pPr indent="-355600" lvl="0" marL="457200" rtl="0" algn="l">
                        <a:spcBef>
                          <a:spcPts val="0"/>
                        </a:spcBef>
                        <a:spcAft>
                          <a:spcPts val="0"/>
                        </a:spcAft>
                        <a:buClr>
                          <a:schemeClr val="dk1"/>
                        </a:buClr>
                        <a:buSzPts val="2000"/>
                        <a:buFont typeface="Times New Roman"/>
                        <a:buAutoNum type="arabicParenR"/>
                      </a:pPr>
                      <a:r>
                        <a:rPr b="1" lang="en" sz="2000">
                          <a:solidFill>
                            <a:schemeClr val="dk1"/>
                          </a:solidFill>
                          <a:latin typeface="Times New Roman"/>
                          <a:ea typeface="Times New Roman"/>
                          <a:cs typeface="Times New Roman"/>
                          <a:sym typeface="Times New Roman"/>
                        </a:rPr>
                        <a:t>Villagers</a:t>
                      </a:r>
                      <a:r>
                        <a:rPr lang="e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0" lvl="0" marL="457200" rtl="0" algn="l">
                        <a:spcBef>
                          <a:spcPts val="0"/>
                        </a:spcBef>
                        <a:spcAft>
                          <a:spcPts val="0"/>
                        </a:spcAft>
                        <a:buClr>
                          <a:schemeClr val="dk1"/>
                        </a:buClr>
                        <a:buSzPts val="1100"/>
                        <a:buFont typeface="Arial"/>
                        <a:buNone/>
                      </a:pPr>
                      <a:r>
                        <a:t/>
                      </a:r>
                      <a:endParaRPr sz="2000">
                        <a:solidFill>
                          <a:schemeClr val="dk1"/>
                        </a:solidFill>
                        <a:latin typeface="Times New Roman"/>
                        <a:ea typeface="Times New Roman"/>
                        <a:cs typeface="Times New Roman"/>
                        <a:sym typeface="Times New Roman"/>
                      </a:endParaRPr>
                    </a:p>
                    <a:p>
                      <a:pPr indent="0" lvl="0" marL="457200" rtl="0" algn="l">
                        <a:spcBef>
                          <a:spcPts val="0"/>
                        </a:spcBef>
                        <a:spcAft>
                          <a:spcPts val="0"/>
                        </a:spcAft>
                        <a:buClr>
                          <a:schemeClr val="dk1"/>
                        </a:buClr>
                        <a:buSzPts val="1100"/>
                        <a:buFont typeface="Arial"/>
                        <a:buNone/>
                      </a:pPr>
                      <a:r>
                        <a:t/>
                      </a:r>
                      <a:endParaRPr sz="2000">
                        <a:solidFill>
                          <a:schemeClr val="dk1"/>
                        </a:solidFill>
                        <a:latin typeface="Times New Roman"/>
                        <a:ea typeface="Times New Roman"/>
                        <a:cs typeface="Times New Roman"/>
                        <a:sym typeface="Times New Roman"/>
                      </a:endParaRPr>
                    </a:p>
                    <a:p>
                      <a:pPr indent="0" lvl="0" marL="457200" rtl="0" algn="l">
                        <a:spcBef>
                          <a:spcPts val="0"/>
                        </a:spcBef>
                        <a:spcAft>
                          <a:spcPts val="0"/>
                        </a:spcAft>
                        <a:buClr>
                          <a:schemeClr val="dk1"/>
                        </a:buClr>
                        <a:buSzPts val="1100"/>
                        <a:buFont typeface="Arial"/>
                        <a:buNone/>
                      </a:pPr>
                      <a:r>
                        <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AutoNum type="arabicParenR"/>
                      </a:pPr>
                      <a:r>
                        <a:rPr b="1" lang="en" sz="2000">
                          <a:solidFill>
                            <a:schemeClr val="dk1"/>
                          </a:solidFill>
                          <a:latin typeface="Times New Roman"/>
                          <a:ea typeface="Times New Roman"/>
                          <a:cs typeface="Times New Roman"/>
                          <a:sym typeface="Times New Roman"/>
                        </a:rPr>
                        <a:t>Traders </a:t>
                      </a:r>
                      <a:endParaRPr/>
                    </a:p>
                  </a:txBody>
                  <a:tcPr marT="63500" marB="63500" marR="63500" marL="63500">
                    <a:solidFill>
                      <a:srgbClr val="EAD1DC"/>
                    </a:solidFill>
                  </a:tcPr>
                </a:tc>
              </a:tr>
              <a:tr h="895925">
                <a:tc>
                  <a:txBody>
                    <a:bodyPr/>
                    <a:lstStyle/>
                    <a:p>
                      <a:pPr indent="0" lvl="0" marL="0" rtl="0" algn="ctr">
                        <a:lnSpc>
                          <a:spcPct val="115000"/>
                        </a:lnSpc>
                        <a:spcBef>
                          <a:spcPts val="0"/>
                        </a:spcBef>
                        <a:spcAft>
                          <a:spcPts val="0"/>
                        </a:spcAft>
                        <a:buNone/>
                      </a:pPr>
                      <a:r>
                        <a:rPr lang="en" sz="1700">
                          <a:solidFill>
                            <a:schemeClr val="dk1"/>
                          </a:solidFill>
                          <a:latin typeface="Times New Roman"/>
                          <a:ea typeface="Times New Roman"/>
                          <a:cs typeface="Times New Roman"/>
                          <a:sym typeface="Times New Roman"/>
                        </a:rPr>
                        <a:t>What do you </a:t>
                      </a:r>
                      <a:r>
                        <a:rPr b="1" lang="en" sz="1700">
                          <a:solidFill>
                            <a:schemeClr val="dk1"/>
                          </a:solidFill>
                          <a:latin typeface="Times New Roman"/>
                          <a:ea typeface="Times New Roman"/>
                          <a:cs typeface="Times New Roman"/>
                          <a:sym typeface="Times New Roman"/>
                        </a:rPr>
                        <a:t>notice</a:t>
                      </a:r>
                      <a:r>
                        <a:rPr lang="en" sz="1700">
                          <a:solidFill>
                            <a:schemeClr val="dk1"/>
                          </a:solidFill>
                          <a:latin typeface="Times New Roman"/>
                          <a:ea typeface="Times New Roman"/>
                          <a:cs typeface="Times New Roman"/>
                          <a:sym typeface="Times New Roman"/>
                        </a:rPr>
                        <a:t> about how the posters started versus how they ended up?</a:t>
                      </a:r>
                      <a:endParaRPr sz="1700">
                        <a:solidFill>
                          <a:schemeClr val="dk1"/>
                        </a:solidFill>
                        <a:latin typeface="Times New Roman"/>
                        <a:ea typeface="Times New Roman"/>
                        <a:cs typeface="Times New Roman"/>
                        <a:sym typeface="Times New Roman"/>
                      </a:endParaRPr>
                    </a:p>
                  </a:txBody>
                  <a:tcPr marT="63500" marB="63500" marR="63500" marL="63500" anchor="ctr">
                    <a:solidFill>
                      <a:srgbClr val="B6D7A8"/>
                    </a:solidFill>
                  </a:tcPr>
                </a:tc>
                <a:tc>
                  <a:txBody>
                    <a:bodyPr/>
                    <a:lstStyle/>
                    <a:p>
                      <a:pPr indent="0" lvl="0" marL="0" rtl="0" algn="ctr">
                        <a:spcBef>
                          <a:spcPts val="0"/>
                        </a:spcBef>
                        <a:spcAft>
                          <a:spcPts val="0"/>
                        </a:spcAft>
                        <a:buNone/>
                      </a:pPr>
                      <a:r>
                        <a:rPr lang="en" sz="1700">
                          <a:solidFill>
                            <a:schemeClr val="dk1"/>
                          </a:solidFill>
                          <a:latin typeface="Times New Roman"/>
                          <a:ea typeface="Times New Roman"/>
                          <a:cs typeface="Times New Roman"/>
                          <a:sym typeface="Times New Roman"/>
                        </a:rPr>
                        <a:t>What do you </a:t>
                      </a:r>
                      <a:r>
                        <a:rPr b="1" lang="en" sz="1700">
                          <a:solidFill>
                            <a:schemeClr val="dk1"/>
                          </a:solidFill>
                          <a:latin typeface="Times New Roman"/>
                          <a:ea typeface="Times New Roman"/>
                          <a:cs typeface="Times New Roman"/>
                          <a:sym typeface="Times New Roman"/>
                        </a:rPr>
                        <a:t>wonder</a:t>
                      </a:r>
                      <a:r>
                        <a:rPr lang="en" sz="1700">
                          <a:solidFill>
                            <a:schemeClr val="dk1"/>
                          </a:solidFill>
                          <a:latin typeface="Times New Roman"/>
                          <a:ea typeface="Times New Roman"/>
                          <a:cs typeface="Times New Roman"/>
                          <a:sym typeface="Times New Roman"/>
                        </a:rPr>
                        <a:t> about this activity?</a:t>
                      </a:r>
                      <a:endParaRPr sz="1700">
                        <a:solidFill>
                          <a:schemeClr val="dk1"/>
                        </a:solidFill>
                        <a:latin typeface="Times New Roman"/>
                        <a:ea typeface="Times New Roman"/>
                        <a:cs typeface="Times New Roman"/>
                        <a:sym typeface="Times New Roman"/>
                      </a:endParaRPr>
                    </a:p>
                  </a:txBody>
                  <a:tcPr marT="63500" marB="63500" marR="63500" marL="63500" anchor="ctr">
                    <a:solidFill>
                      <a:srgbClr val="C9DAF8"/>
                    </a:solidFill>
                  </a:tcPr>
                </a:tc>
                <a:tc>
                  <a:txBody>
                    <a:bodyPr/>
                    <a:lstStyle/>
                    <a:p>
                      <a:pPr indent="0" lvl="0" marL="0" rtl="0" algn="ctr">
                        <a:spcBef>
                          <a:spcPts val="0"/>
                        </a:spcBef>
                        <a:spcAft>
                          <a:spcPts val="0"/>
                        </a:spcAft>
                        <a:buNone/>
                      </a:pPr>
                      <a:r>
                        <a:rPr lang="en" sz="1700">
                          <a:solidFill>
                            <a:schemeClr val="dk1"/>
                          </a:solidFill>
                          <a:latin typeface="Times New Roman"/>
                          <a:ea typeface="Times New Roman"/>
                          <a:cs typeface="Times New Roman"/>
                          <a:sym typeface="Times New Roman"/>
                        </a:rPr>
                        <a:t>What do you </a:t>
                      </a:r>
                      <a:r>
                        <a:rPr b="1" lang="en" sz="1700">
                          <a:solidFill>
                            <a:schemeClr val="dk1"/>
                          </a:solidFill>
                          <a:latin typeface="Times New Roman"/>
                          <a:ea typeface="Times New Roman"/>
                          <a:cs typeface="Times New Roman"/>
                          <a:sym typeface="Times New Roman"/>
                        </a:rPr>
                        <a:t>think</a:t>
                      </a:r>
                      <a:r>
                        <a:rPr lang="en" sz="1700">
                          <a:solidFill>
                            <a:schemeClr val="dk1"/>
                          </a:solidFill>
                          <a:latin typeface="Times New Roman"/>
                          <a:ea typeface="Times New Roman"/>
                          <a:cs typeface="Times New Roman"/>
                          <a:sym typeface="Times New Roman"/>
                        </a:rPr>
                        <a:t> the </a:t>
                      </a:r>
                      <a:r>
                        <a:rPr b="1" lang="en" sz="1700">
                          <a:solidFill>
                            <a:schemeClr val="dk1"/>
                          </a:solidFill>
                          <a:latin typeface="Times New Roman"/>
                          <a:ea typeface="Times New Roman"/>
                          <a:cs typeface="Times New Roman"/>
                          <a:sym typeface="Times New Roman"/>
                        </a:rPr>
                        <a:t>post-its</a:t>
                      </a:r>
                      <a:r>
                        <a:rPr lang="en" sz="1700">
                          <a:solidFill>
                            <a:schemeClr val="dk1"/>
                          </a:solidFill>
                          <a:latin typeface="Times New Roman"/>
                          <a:ea typeface="Times New Roman"/>
                          <a:cs typeface="Times New Roman"/>
                          <a:sym typeface="Times New Roman"/>
                        </a:rPr>
                        <a:t> represent in this activity?</a:t>
                      </a:r>
                      <a:endParaRPr sz="1700">
                        <a:solidFill>
                          <a:schemeClr val="dk1"/>
                        </a:solidFill>
                        <a:latin typeface="Times New Roman"/>
                        <a:ea typeface="Times New Roman"/>
                        <a:cs typeface="Times New Roman"/>
                        <a:sym typeface="Times New Roman"/>
                      </a:endParaRPr>
                    </a:p>
                  </a:txBody>
                  <a:tcPr marT="63500" marB="63500" marR="63500" marL="63500" anchor="ctr">
                    <a:solidFill>
                      <a:srgbClr val="EAD1DC"/>
                    </a:solidFill>
                  </a:tcPr>
                </a:tc>
              </a:tr>
              <a:tr h="425100">
                <a:tc gridSpan="3">
                  <a:txBody>
                    <a:bodyPr/>
                    <a:lstStyle/>
                    <a:p>
                      <a:pPr indent="0" lvl="0" marL="0" rtl="0" algn="ctr">
                        <a:lnSpc>
                          <a:spcPct val="115000"/>
                        </a:lnSpc>
                        <a:spcBef>
                          <a:spcPts val="0"/>
                        </a:spcBef>
                        <a:spcAft>
                          <a:spcPts val="0"/>
                        </a:spcAft>
                        <a:buNone/>
                      </a:pPr>
                      <a:r>
                        <a:rPr b="1" lang="en" sz="2000">
                          <a:solidFill>
                            <a:schemeClr val="dk1"/>
                          </a:solidFill>
                          <a:latin typeface="Times New Roman"/>
                          <a:ea typeface="Times New Roman"/>
                          <a:cs typeface="Times New Roman"/>
                          <a:sym typeface="Times New Roman"/>
                        </a:rPr>
                        <a:t>Cue to Move:</a:t>
                      </a:r>
                      <a:r>
                        <a:rPr lang="en" sz="2000">
                          <a:solidFill>
                            <a:schemeClr val="dk1"/>
                          </a:solidFill>
                          <a:latin typeface="Times New Roman"/>
                          <a:ea typeface="Times New Roman"/>
                          <a:cs typeface="Times New Roman"/>
                          <a:sym typeface="Times New Roman"/>
                        </a:rPr>
                        <a:t> </a:t>
                      </a:r>
                      <a:r>
                        <a:rPr lang="en" sz="2000">
                          <a:solidFill>
                            <a:schemeClr val="dk1"/>
                          </a:solidFill>
                          <a:highlight>
                            <a:srgbClr val="FFFF00"/>
                          </a:highlight>
                          <a:latin typeface="Times New Roman"/>
                          <a:ea typeface="Times New Roman"/>
                          <a:cs typeface="Times New Roman"/>
                          <a:sym typeface="Times New Roman"/>
                        </a:rPr>
                        <a:t>mi</a:t>
                      </a:r>
                      <a:r>
                        <a:rPr lang="en" sz="2000">
                          <a:solidFill>
                            <a:schemeClr val="dk1"/>
                          </a:solidFill>
                          <a:latin typeface="Times New Roman"/>
                          <a:ea typeface="Times New Roman"/>
                          <a:cs typeface="Times New Roman"/>
                          <a:sym typeface="Times New Roman"/>
                        </a:rPr>
                        <a:t> </a:t>
                      </a:r>
                      <a:r>
                        <a:rPr lang="en" sz="2000">
                          <a:solidFill>
                            <a:schemeClr val="dk1"/>
                          </a:solidFill>
                          <a:highlight>
                            <a:srgbClr val="FF9900"/>
                          </a:highlight>
                          <a:latin typeface="Times New Roman"/>
                          <a:ea typeface="Times New Roman"/>
                          <a:cs typeface="Times New Roman"/>
                          <a:sym typeface="Times New Roman"/>
                        </a:rPr>
                        <a:t>re</a:t>
                      </a:r>
                      <a:r>
                        <a:rPr lang="en" sz="2000">
                          <a:solidFill>
                            <a:schemeClr val="dk1"/>
                          </a:solidFill>
                          <a:latin typeface="Times New Roman"/>
                          <a:ea typeface="Times New Roman"/>
                          <a:cs typeface="Times New Roman"/>
                          <a:sym typeface="Times New Roman"/>
                        </a:rPr>
                        <a:t> </a:t>
                      </a:r>
                      <a:r>
                        <a:rPr lang="en" sz="2000">
                          <a:solidFill>
                            <a:schemeClr val="dk1"/>
                          </a:solidFill>
                          <a:highlight>
                            <a:srgbClr val="FFFF00"/>
                          </a:highlight>
                          <a:latin typeface="Times New Roman"/>
                          <a:ea typeface="Times New Roman"/>
                          <a:cs typeface="Times New Roman"/>
                          <a:sym typeface="Times New Roman"/>
                        </a:rPr>
                        <a:t>mi</a:t>
                      </a:r>
                      <a:r>
                        <a:rPr lang="en" sz="2000">
                          <a:solidFill>
                            <a:schemeClr val="dk1"/>
                          </a:solidFill>
                          <a:latin typeface="Times New Roman"/>
                          <a:ea typeface="Times New Roman"/>
                          <a:cs typeface="Times New Roman"/>
                          <a:sym typeface="Times New Roman"/>
                        </a:rPr>
                        <a:t> - </a:t>
                      </a:r>
                      <a:r>
                        <a:rPr lang="en" sz="2000">
                          <a:solidFill>
                            <a:schemeClr val="dk1"/>
                          </a:solidFill>
                          <a:highlight>
                            <a:srgbClr val="4A86E8"/>
                          </a:highlight>
                          <a:latin typeface="Times New Roman"/>
                          <a:ea typeface="Times New Roman"/>
                          <a:cs typeface="Times New Roman"/>
                          <a:sym typeface="Times New Roman"/>
                        </a:rPr>
                        <a:t>la</a:t>
                      </a:r>
                      <a:r>
                        <a:rPr lang="en" sz="2000">
                          <a:solidFill>
                            <a:schemeClr val="dk1"/>
                          </a:solidFill>
                          <a:latin typeface="Times New Roman"/>
                          <a:ea typeface="Times New Roman"/>
                          <a:cs typeface="Times New Roman"/>
                          <a:sym typeface="Times New Roman"/>
                        </a:rPr>
                        <a:t> </a:t>
                      </a:r>
                      <a:r>
                        <a:rPr lang="en" sz="2000">
                          <a:solidFill>
                            <a:schemeClr val="dk1"/>
                          </a:solidFill>
                          <a:highlight>
                            <a:srgbClr val="00FFFF"/>
                          </a:highlight>
                          <a:latin typeface="Times New Roman"/>
                          <a:ea typeface="Times New Roman"/>
                          <a:cs typeface="Times New Roman"/>
                          <a:sym typeface="Times New Roman"/>
                        </a:rPr>
                        <a:t>so</a:t>
                      </a:r>
                      <a:r>
                        <a:rPr lang="en" sz="2000">
                          <a:solidFill>
                            <a:schemeClr val="dk1"/>
                          </a:solidFill>
                          <a:latin typeface="Times New Roman"/>
                          <a:ea typeface="Times New Roman"/>
                          <a:cs typeface="Times New Roman"/>
                          <a:sym typeface="Times New Roman"/>
                        </a:rPr>
                        <a:t> </a:t>
                      </a:r>
                      <a:r>
                        <a:rPr lang="en" sz="2000">
                          <a:solidFill>
                            <a:schemeClr val="dk1"/>
                          </a:solidFill>
                          <a:highlight>
                            <a:srgbClr val="4A86E8"/>
                          </a:highlight>
                          <a:latin typeface="Times New Roman"/>
                          <a:ea typeface="Times New Roman"/>
                          <a:cs typeface="Times New Roman"/>
                          <a:sym typeface="Times New Roman"/>
                        </a:rPr>
                        <a:t>la</a:t>
                      </a:r>
                      <a:r>
                        <a:rPr lang="en" sz="2000">
                          <a:solidFill>
                            <a:schemeClr val="dk1"/>
                          </a:solidFill>
                          <a:latin typeface="Times New Roman"/>
                          <a:ea typeface="Times New Roman"/>
                          <a:cs typeface="Times New Roman"/>
                          <a:sym typeface="Times New Roman"/>
                        </a:rPr>
                        <a:t> - </a:t>
                      </a:r>
                      <a:r>
                        <a:rPr lang="en" sz="2000">
                          <a:solidFill>
                            <a:schemeClr val="dk1"/>
                          </a:solidFill>
                          <a:highlight>
                            <a:srgbClr val="FFFF00"/>
                          </a:highlight>
                          <a:latin typeface="Times New Roman"/>
                          <a:ea typeface="Times New Roman"/>
                          <a:cs typeface="Times New Roman"/>
                          <a:sym typeface="Times New Roman"/>
                        </a:rPr>
                        <a:t>mi</a:t>
                      </a:r>
                      <a:r>
                        <a:rPr lang="en" sz="2000">
                          <a:solidFill>
                            <a:schemeClr val="dk1"/>
                          </a:solidFill>
                          <a:latin typeface="Times New Roman"/>
                          <a:ea typeface="Times New Roman"/>
                          <a:cs typeface="Times New Roman"/>
                          <a:sym typeface="Times New Roman"/>
                        </a:rPr>
                        <a:t> </a:t>
                      </a:r>
                      <a:r>
                        <a:rPr lang="en" sz="2000">
                          <a:solidFill>
                            <a:schemeClr val="dk1"/>
                          </a:solidFill>
                          <a:highlight>
                            <a:srgbClr val="00FFFF"/>
                          </a:highlight>
                          <a:latin typeface="Times New Roman"/>
                          <a:ea typeface="Times New Roman"/>
                          <a:cs typeface="Times New Roman"/>
                          <a:sym typeface="Times New Roman"/>
                        </a:rPr>
                        <a:t>so</a:t>
                      </a:r>
                      <a:r>
                        <a:rPr lang="en" sz="2000">
                          <a:solidFill>
                            <a:schemeClr val="dk1"/>
                          </a:solidFill>
                          <a:latin typeface="Times New Roman"/>
                          <a:ea typeface="Times New Roman"/>
                          <a:cs typeface="Times New Roman"/>
                          <a:sym typeface="Times New Roman"/>
                        </a:rPr>
                        <a:t> </a:t>
                      </a:r>
                      <a:r>
                        <a:rPr lang="en" sz="2000">
                          <a:solidFill>
                            <a:schemeClr val="dk1"/>
                          </a:solidFill>
                          <a:highlight>
                            <a:srgbClr val="FFFF00"/>
                          </a:highlight>
                          <a:latin typeface="Times New Roman"/>
                          <a:ea typeface="Times New Roman"/>
                          <a:cs typeface="Times New Roman"/>
                          <a:sym typeface="Times New Roman"/>
                        </a:rPr>
                        <a:t>mi</a:t>
                      </a:r>
                      <a:r>
                        <a:rPr lang="en" sz="2000">
                          <a:solidFill>
                            <a:schemeClr val="dk1"/>
                          </a:solidFill>
                          <a:latin typeface="Times New Roman"/>
                          <a:ea typeface="Times New Roman"/>
                          <a:cs typeface="Times New Roman"/>
                          <a:sym typeface="Times New Roman"/>
                        </a:rPr>
                        <a:t> </a:t>
                      </a:r>
                      <a:r>
                        <a:rPr lang="en" sz="2000">
                          <a:solidFill>
                            <a:schemeClr val="dk1"/>
                          </a:solidFill>
                          <a:highlight>
                            <a:srgbClr val="FF9900"/>
                          </a:highlight>
                          <a:latin typeface="Times New Roman"/>
                          <a:ea typeface="Times New Roman"/>
                          <a:cs typeface="Times New Roman"/>
                          <a:sym typeface="Times New Roman"/>
                        </a:rPr>
                        <a:t>re</a:t>
                      </a:r>
                      <a:r>
                        <a:rPr lang="en" sz="2000">
                          <a:solidFill>
                            <a:schemeClr val="dk1"/>
                          </a:solidFill>
                          <a:latin typeface="Times New Roman"/>
                          <a:ea typeface="Times New Roman"/>
                          <a:cs typeface="Times New Roman"/>
                          <a:sym typeface="Times New Roman"/>
                        </a:rPr>
                        <a:t> </a:t>
                      </a:r>
                      <a:r>
                        <a:rPr lang="en" sz="2000">
                          <a:solidFill>
                            <a:schemeClr val="dk1"/>
                          </a:solidFill>
                          <a:highlight>
                            <a:srgbClr val="FF0000"/>
                          </a:highlight>
                          <a:latin typeface="Times New Roman"/>
                          <a:ea typeface="Times New Roman"/>
                          <a:cs typeface="Times New Roman"/>
                          <a:sym typeface="Times New Roman"/>
                        </a:rPr>
                        <a:t>do </a:t>
                      </a:r>
                      <a:endParaRPr sz="2000">
                        <a:solidFill>
                          <a:schemeClr val="dk1"/>
                        </a:solidFill>
                        <a:highlight>
                          <a:srgbClr val="FF0000"/>
                        </a:highlight>
                        <a:latin typeface="Times New Roman"/>
                        <a:ea typeface="Times New Roman"/>
                        <a:cs typeface="Times New Roman"/>
                        <a:sym typeface="Times New Roman"/>
                      </a:endParaRPr>
                    </a:p>
                  </a:txBody>
                  <a:tcPr marT="63500" marB="63500" marR="63500" marL="63500" anchor="ctr">
                    <a:solidFill>
                      <a:schemeClr val="lt1"/>
                    </a:solidFill>
                  </a:tcPr>
                </a:tc>
                <a:tc hMerge="1"/>
                <a:tc hMerge="1"/>
              </a:tr>
            </a:tbl>
          </a:graphicData>
        </a:graphic>
      </p:graphicFrame>
      <p:pic>
        <p:nvPicPr>
          <p:cNvPr id="55" name="Google Shape;55;p13"/>
          <p:cNvPicPr preferRelativeResize="0"/>
          <p:nvPr/>
        </p:nvPicPr>
        <p:blipFill rotWithShape="1">
          <a:blip r:embed="rId3">
            <a:alphaModFix/>
          </a:blip>
          <a:srcRect b="9499" l="12023" r="12023" t="8107"/>
          <a:stretch/>
        </p:blipFill>
        <p:spPr>
          <a:xfrm>
            <a:off x="4045450" y="1132588"/>
            <a:ext cx="1053104" cy="1142400"/>
          </a:xfrm>
          <a:prstGeom prst="rect">
            <a:avLst/>
          </a:prstGeom>
          <a:noFill/>
          <a:ln>
            <a:noFill/>
          </a:ln>
        </p:spPr>
      </p:pic>
      <p:pic>
        <p:nvPicPr>
          <p:cNvPr id="56" name="Google Shape;56;p13"/>
          <p:cNvPicPr preferRelativeResize="0"/>
          <p:nvPr/>
        </p:nvPicPr>
        <p:blipFill>
          <a:blip r:embed="rId4">
            <a:alphaModFix/>
          </a:blip>
          <a:stretch>
            <a:fillRect/>
          </a:stretch>
        </p:blipFill>
        <p:spPr>
          <a:xfrm>
            <a:off x="5004447" y="2483550"/>
            <a:ext cx="985205" cy="985175"/>
          </a:xfrm>
          <a:prstGeom prst="rect">
            <a:avLst/>
          </a:prstGeom>
          <a:noFill/>
          <a:ln>
            <a:noFill/>
          </a:ln>
        </p:spPr>
      </p:pic>
      <p:pic>
        <p:nvPicPr>
          <p:cNvPr id="57" name="Google Shape;57;p13"/>
          <p:cNvPicPr preferRelativeResize="0"/>
          <p:nvPr/>
        </p:nvPicPr>
        <p:blipFill rotWithShape="1">
          <a:blip r:embed="rId5">
            <a:alphaModFix/>
          </a:blip>
          <a:srcRect b="21542" l="3350" r="5350" t="17825"/>
          <a:stretch/>
        </p:blipFill>
        <p:spPr>
          <a:xfrm>
            <a:off x="6490335" y="1112599"/>
            <a:ext cx="2082165" cy="985175"/>
          </a:xfrm>
          <a:prstGeom prst="rect">
            <a:avLst/>
          </a:prstGeom>
          <a:noFill/>
          <a:ln>
            <a:noFill/>
          </a:ln>
        </p:spPr>
      </p:pic>
      <p:cxnSp>
        <p:nvCxnSpPr>
          <p:cNvPr id="58" name="Google Shape;58;p13"/>
          <p:cNvCxnSpPr>
            <a:endCxn id="57" idx="3"/>
          </p:cNvCxnSpPr>
          <p:nvPr/>
        </p:nvCxnSpPr>
        <p:spPr>
          <a:xfrm flipH="1" rot="10800000">
            <a:off x="6767100" y="1605186"/>
            <a:ext cx="1805400" cy="22200"/>
          </a:xfrm>
          <a:prstGeom prst="straightConnector1">
            <a:avLst/>
          </a:prstGeom>
          <a:noFill/>
          <a:ln cap="flat" cmpd="sng" w="76200">
            <a:solidFill>
              <a:srgbClr val="000000"/>
            </a:solidFill>
            <a:prstDash val="solid"/>
            <a:round/>
            <a:headEnd len="med" w="med" type="triangle"/>
            <a:tailEnd len="med" w="med" type="triangle"/>
          </a:ln>
        </p:spPr>
      </p:cxnSp>
      <p:pic>
        <p:nvPicPr>
          <p:cNvPr id="59" name="Google Shape;59;p13"/>
          <p:cNvPicPr preferRelativeResize="0"/>
          <p:nvPr/>
        </p:nvPicPr>
        <p:blipFill rotWithShape="1">
          <a:blip r:embed="rId5">
            <a:alphaModFix/>
          </a:blip>
          <a:srcRect b="21542" l="3350" r="5350" t="17825"/>
          <a:stretch/>
        </p:blipFill>
        <p:spPr>
          <a:xfrm>
            <a:off x="6628722" y="2483549"/>
            <a:ext cx="2082165" cy="985175"/>
          </a:xfrm>
          <a:prstGeom prst="rect">
            <a:avLst/>
          </a:prstGeom>
          <a:noFill/>
          <a:ln>
            <a:noFill/>
          </a:ln>
        </p:spPr>
      </p:pic>
      <p:cxnSp>
        <p:nvCxnSpPr>
          <p:cNvPr id="60" name="Google Shape;60;p13"/>
          <p:cNvCxnSpPr/>
          <p:nvPr/>
        </p:nvCxnSpPr>
        <p:spPr>
          <a:xfrm flipH="1" rot="10800000">
            <a:off x="6905475" y="2965036"/>
            <a:ext cx="1805400" cy="22200"/>
          </a:xfrm>
          <a:prstGeom prst="straightConnector1">
            <a:avLst/>
          </a:prstGeom>
          <a:noFill/>
          <a:ln cap="flat" cmpd="sng" w="76200">
            <a:solidFill>
              <a:srgbClr val="000000"/>
            </a:solidFill>
            <a:prstDash val="solid"/>
            <a:round/>
            <a:headEnd len="med" w="med" type="triangle"/>
            <a:tailEnd len="med" w="med" type="triangl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2"/>
          <p:cNvPicPr preferRelativeResize="0"/>
          <p:nvPr/>
        </p:nvPicPr>
        <p:blipFill rotWithShape="1">
          <a:blip r:embed="rId3">
            <a:alphaModFix/>
          </a:blip>
          <a:srcRect b="20416" l="21051" r="25895" t="17184"/>
          <a:stretch/>
        </p:blipFill>
        <p:spPr>
          <a:xfrm rot="-5400000">
            <a:off x="2259413" y="-2268263"/>
            <a:ext cx="5161225" cy="9680051"/>
          </a:xfrm>
          <a:prstGeom prst="rect">
            <a:avLst/>
          </a:prstGeom>
          <a:noFill/>
          <a:ln>
            <a:noFill/>
          </a:ln>
        </p:spPr>
      </p:pic>
      <p:pic>
        <p:nvPicPr>
          <p:cNvPr id="134" name="Google Shape;134;p22"/>
          <p:cNvPicPr preferRelativeResize="0"/>
          <p:nvPr/>
        </p:nvPicPr>
        <p:blipFill rotWithShape="1">
          <a:blip r:embed="rId4">
            <a:alphaModFix/>
          </a:blip>
          <a:srcRect b="0" l="19034" r="0" t="15074"/>
          <a:stretch/>
        </p:blipFill>
        <p:spPr>
          <a:xfrm>
            <a:off x="276900" y="387650"/>
            <a:ext cx="2808775" cy="4368200"/>
          </a:xfrm>
          <a:prstGeom prst="rect">
            <a:avLst/>
          </a:prstGeom>
          <a:noFill/>
          <a:ln>
            <a:noFill/>
          </a:ln>
        </p:spPr>
      </p:pic>
      <p:pic>
        <p:nvPicPr>
          <p:cNvPr id="135" name="Google Shape;135;p22"/>
          <p:cNvPicPr preferRelativeResize="0"/>
          <p:nvPr/>
        </p:nvPicPr>
        <p:blipFill>
          <a:blip r:embed="rId5">
            <a:alphaModFix/>
          </a:blip>
          <a:stretch>
            <a:fillRect/>
          </a:stretch>
        </p:blipFill>
        <p:spPr>
          <a:xfrm>
            <a:off x="3313912" y="2950419"/>
            <a:ext cx="3052250" cy="1960484"/>
          </a:xfrm>
          <a:prstGeom prst="rect">
            <a:avLst/>
          </a:prstGeom>
          <a:noFill/>
          <a:ln>
            <a:noFill/>
          </a:ln>
        </p:spPr>
      </p:pic>
      <p:pic>
        <p:nvPicPr>
          <p:cNvPr id="136" name="Google Shape;136;p22"/>
          <p:cNvPicPr preferRelativeResize="0"/>
          <p:nvPr/>
        </p:nvPicPr>
        <p:blipFill rotWithShape="1">
          <a:blip r:embed="rId6">
            <a:alphaModFix/>
          </a:blip>
          <a:srcRect b="12588" l="19833" r="15666" t="20878"/>
          <a:stretch/>
        </p:blipFill>
        <p:spPr>
          <a:xfrm>
            <a:off x="3313900" y="387650"/>
            <a:ext cx="3052252" cy="2361420"/>
          </a:xfrm>
          <a:prstGeom prst="rect">
            <a:avLst/>
          </a:prstGeom>
          <a:noFill/>
          <a:ln>
            <a:noFill/>
          </a:ln>
        </p:spPr>
      </p:pic>
      <p:sp>
        <p:nvSpPr>
          <p:cNvPr id="137" name="Google Shape;137;p22"/>
          <p:cNvSpPr txBox="1"/>
          <p:nvPr/>
        </p:nvSpPr>
        <p:spPr>
          <a:xfrm>
            <a:off x="2860075" y="4509800"/>
            <a:ext cx="2180700" cy="401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Dash the Great (II)</a:t>
            </a:r>
            <a:endParaRPr sz="1800">
              <a:solidFill>
                <a:schemeClr val="dk1"/>
              </a:solidFill>
            </a:endParaRPr>
          </a:p>
        </p:txBody>
      </p:sp>
      <p:sp>
        <p:nvSpPr>
          <p:cNvPr id="138" name="Google Shape;138;p22"/>
          <p:cNvSpPr txBox="1"/>
          <p:nvPr/>
        </p:nvSpPr>
        <p:spPr>
          <a:xfrm>
            <a:off x="2105525" y="225575"/>
            <a:ext cx="1880100" cy="55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Jiang Xiaowan</a:t>
            </a:r>
            <a:endParaRPr sz="1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AB95"/>
        </a:solidFill>
      </p:bgPr>
    </p:bg>
    <p:spTree>
      <p:nvGrpSpPr>
        <p:cNvPr id="142" name="Shape 142"/>
        <p:cNvGrpSpPr/>
        <p:nvPr/>
      </p:nvGrpSpPr>
      <p:grpSpPr>
        <a:xfrm>
          <a:off x="0" y="0"/>
          <a:ext cx="0" cy="0"/>
          <a:chOff x="0" y="0"/>
          <a:chExt cx="0" cy="0"/>
        </a:xfrm>
      </p:grpSpPr>
      <p:pic>
        <p:nvPicPr>
          <p:cNvPr id="143" name="Google Shape;143;p23"/>
          <p:cNvPicPr preferRelativeResize="0"/>
          <p:nvPr/>
        </p:nvPicPr>
        <p:blipFill>
          <a:blip r:embed="rId3">
            <a:alphaModFix/>
          </a:blip>
          <a:stretch>
            <a:fillRect/>
          </a:stretch>
        </p:blipFill>
        <p:spPr>
          <a:xfrm>
            <a:off x="1" y="458588"/>
            <a:ext cx="9144000" cy="4371964"/>
          </a:xfrm>
          <a:prstGeom prst="rect">
            <a:avLst/>
          </a:prstGeom>
          <a:noFill/>
          <a:ln>
            <a:noFill/>
          </a:ln>
        </p:spPr>
      </p:pic>
      <p:cxnSp>
        <p:nvCxnSpPr>
          <p:cNvPr id="144" name="Google Shape;144;p23"/>
          <p:cNvCxnSpPr/>
          <p:nvPr/>
        </p:nvCxnSpPr>
        <p:spPr>
          <a:xfrm flipH="1" rot="10800000">
            <a:off x="6014850" y="2571800"/>
            <a:ext cx="828000" cy="16968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000"/>
                                        <p:tgtEl>
                                          <p:spTgt spid="1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4"/>
          <p:cNvPicPr preferRelativeResize="0"/>
          <p:nvPr/>
        </p:nvPicPr>
        <p:blipFill rotWithShape="1">
          <a:blip r:embed="rId3">
            <a:alphaModFix/>
          </a:blip>
          <a:srcRect b="0" l="21036" r="0" t="14037"/>
          <a:stretch/>
        </p:blipFill>
        <p:spPr>
          <a:xfrm>
            <a:off x="177225" y="841750"/>
            <a:ext cx="2603225" cy="4135351"/>
          </a:xfrm>
          <a:prstGeom prst="rect">
            <a:avLst/>
          </a:prstGeom>
          <a:noFill/>
          <a:ln>
            <a:noFill/>
          </a:ln>
        </p:spPr>
      </p:pic>
      <p:pic>
        <p:nvPicPr>
          <p:cNvPr id="150" name="Google Shape;150;p24"/>
          <p:cNvPicPr preferRelativeResize="0"/>
          <p:nvPr/>
        </p:nvPicPr>
        <p:blipFill>
          <a:blip r:embed="rId4">
            <a:alphaModFix/>
          </a:blip>
          <a:stretch>
            <a:fillRect/>
          </a:stretch>
        </p:blipFill>
        <p:spPr>
          <a:xfrm>
            <a:off x="2888550" y="152400"/>
            <a:ext cx="6103051" cy="4278917"/>
          </a:xfrm>
          <a:prstGeom prst="rect">
            <a:avLst/>
          </a:prstGeom>
          <a:noFill/>
          <a:ln>
            <a:noFill/>
          </a:ln>
        </p:spPr>
      </p:pic>
      <p:sp>
        <p:nvSpPr>
          <p:cNvPr id="151" name="Google Shape;151;p24"/>
          <p:cNvSpPr txBox="1"/>
          <p:nvPr/>
        </p:nvSpPr>
        <p:spPr>
          <a:xfrm>
            <a:off x="350825" y="152400"/>
            <a:ext cx="2256000" cy="566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dk1"/>
                </a:solidFill>
              </a:rPr>
              <a:t>Wang Yuanlu</a:t>
            </a:r>
            <a:endParaRPr sz="2700">
              <a:solidFill>
                <a:schemeClr val="dk1"/>
              </a:solidFill>
            </a:endParaRPr>
          </a:p>
        </p:txBody>
      </p:sp>
      <p:sp>
        <p:nvSpPr>
          <p:cNvPr id="152" name="Google Shape;152;p24"/>
          <p:cNvSpPr txBox="1"/>
          <p:nvPr/>
        </p:nvSpPr>
        <p:spPr>
          <a:xfrm>
            <a:off x="6243550" y="4255350"/>
            <a:ext cx="2384400" cy="571500"/>
          </a:xfrm>
          <a:prstGeom prst="rect">
            <a:avLst/>
          </a:prstGeom>
          <a:solidFill>
            <a:schemeClr val="lt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dk1"/>
                </a:solidFill>
              </a:rPr>
              <a:t>June, 1900</a:t>
            </a:r>
            <a:endParaRPr sz="3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5"/>
          <p:cNvPicPr preferRelativeResize="0"/>
          <p:nvPr/>
        </p:nvPicPr>
        <p:blipFill rotWithShape="1">
          <a:blip r:embed="rId3">
            <a:alphaModFix/>
          </a:blip>
          <a:srcRect b="0" l="0" r="8189" t="803"/>
          <a:stretch/>
        </p:blipFill>
        <p:spPr>
          <a:xfrm>
            <a:off x="0" y="0"/>
            <a:ext cx="2945584" cy="5143500"/>
          </a:xfrm>
          <a:prstGeom prst="rect">
            <a:avLst/>
          </a:prstGeom>
          <a:noFill/>
          <a:ln>
            <a:noFill/>
          </a:ln>
        </p:spPr>
      </p:pic>
      <p:sp>
        <p:nvSpPr>
          <p:cNvPr id="158" name="Google Shape;158;p25"/>
          <p:cNvSpPr txBox="1"/>
          <p:nvPr/>
        </p:nvSpPr>
        <p:spPr>
          <a:xfrm>
            <a:off x="4572000" y="156975"/>
            <a:ext cx="5190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chemeClr val="dk1"/>
                </a:solidFill>
              </a:rPr>
              <a:t>What do you </a:t>
            </a:r>
            <a:r>
              <a:rPr b="1" lang="en" sz="3200">
                <a:solidFill>
                  <a:schemeClr val="dk1"/>
                </a:solidFill>
              </a:rPr>
              <a:t>notice</a:t>
            </a:r>
            <a:r>
              <a:rPr lang="en" sz="3200">
                <a:solidFill>
                  <a:schemeClr val="dk1"/>
                </a:solidFill>
              </a:rPr>
              <a:t>?</a:t>
            </a:r>
            <a:endParaRPr sz="3200">
              <a:solidFill>
                <a:schemeClr val="dk1"/>
              </a:solidFill>
            </a:endParaRPr>
          </a:p>
          <a:p>
            <a:pPr indent="0" lvl="0" marL="0" rtl="0" algn="l">
              <a:spcBef>
                <a:spcPts val="0"/>
              </a:spcBef>
              <a:spcAft>
                <a:spcPts val="0"/>
              </a:spcAft>
              <a:buNone/>
            </a:pPr>
            <a:r>
              <a:t/>
            </a:r>
            <a:endParaRPr sz="3200">
              <a:solidFill>
                <a:schemeClr val="dk1"/>
              </a:solidFill>
            </a:endParaRPr>
          </a:p>
          <a:p>
            <a:pPr indent="0" lvl="0" marL="0" rtl="0" algn="l">
              <a:spcBef>
                <a:spcPts val="0"/>
              </a:spcBef>
              <a:spcAft>
                <a:spcPts val="0"/>
              </a:spcAft>
              <a:buNone/>
            </a:pPr>
            <a:r>
              <a:rPr lang="en" sz="3200">
                <a:solidFill>
                  <a:schemeClr val="dk1"/>
                </a:solidFill>
              </a:rPr>
              <a:t>What do you </a:t>
            </a:r>
            <a:r>
              <a:rPr b="1" lang="en" sz="3200">
                <a:solidFill>
                  <a:schemeClr val="dk1"/>
                </a:solidFill>
              </a:rPr>
              <a:t>wonder</a:t>
            </a:r>
            <a:r>
              <a:rPr lang="en" sz="3200">
                <a:solidFill>
                  <a:schemeClr val="dk1"/>
                </a:solidFill>
              </a:rPr>
              <a:t>?</a:t>
            </a:r>
            <a:endParaRPr sz="3200">
              <a:solidFill>
                <a:schemeClr val="dk1"/>
              </a:solidFill>
            </a:endParaRPr>
          </a:p>
        </p:txBody>
      </p:sp>
      <p:pic>
        <p:nvPicPr>
          <p:cNvPr id="159" name="Google Shape;159;p25"/>
          <p:cNvPicPr preferRelativeResize="0"/>
          <p:nvPr/>
        </p:nvPicPr>
        <p:blipFill rotWithShape="1">
          <a:blip r:embed="rId4">
            <a:alphaModFix/>
          </a:blip>
          <a:srcRect b="17087" l="6723" r="1802" t="17317"/>
          <a:stretch/>
        </p:blipFill>
        <p:spPr>
          <a:xfrm>
            <a:off x="5469850" y="2519150"/>
            <a:ext cx="3498394" cy="2031901"/>
          </a:xfrm>
          <a:prstGeom prst="rect">
            <a:avLst/>
          </a:prstGeom>
          <a:noFill/>
          <a:ln>
            <a:noFill/>
          </a:ln>
        </p:spPr>
      </p:pic>
      <p:pic>
        <p:nvPicPr>
          <p:cNvPr id="160" name="Google Shape;160;p25"/>
          <p:cNvPicPr preferRelativeResize="0"/>
          <p:nvPr/>
        </p:nvPicPr>
        <p:blipFill rotWithShape="1">
          <a:blip r:embed="rId5">
            <a:alphaModFix/>
          </a:blip>
          <a:srcRect b="7365" l="4948" r="14190" t="14606"/>
          <a:stretch/>
        </p:blipFill>
        <p:spPr>
          <a:xfrm>
            <a:off x="3028100" y="2052800"/>
            <a:ext cx="2359200" cy="2692449"/>
          </a:xfrm>
          <a:prstGeom prst="rect">
            <a:avLst/>
          </a:prstGeom>
          <a:noFill/>
          <a:ln>
            <a:noFill/>
          </a:ln>
        </p:spPr>
      </p:pic>
      <p:pic>
        <p:nvPicPr>
          <p:cNvPr id="161" name="Google Shape;161;p25"/>
          <p:cNvPicPr preferRelativeResize="0"/>
          <p:nvPr/>
        </p:nvPicPr>
        <p:blipFill>
          <a:blip r:embed="rId6">
            <a:alphaModFix/>
          </a:blip>
          <a:stretch>
            <a:fillRect/>
          </a:stretch>
        </p:blipFill>
        <p:spPr>
          <a:xfrm>
            <a:off x="3128497" y="266375"/>
            <a:ext cx="1443512" cy="14434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6"/>
          <p:cNvSpPr txBox="1"/>
          <p:nvPr>
            <p:ph type="title"/>
          </p:nvPr>
        </p:nvSpPr>
        <p:spPr>
          <a:xfrm>
            <a:off x="224500" y="0"/>
            <a:ext cx="4572000" cy="938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Lankavatara Sutra </a:t>
            </a:r>
            <a:endParaRPr/>
          </a:p>
        </p:txBody>
      </p:sp>
      <p:sp>
        <p:nvSpPr>
          <p:cNvPr id="167" name="Google Shape;167;p26"/>
          <p:cNvSpPr txBox="1"/>
          <p:nvPr>
            <p:ph idx="1" type="subTitle"/>
          </p:nvPr>
        </p:nvSpPr>
        <p:spPr>
          <a:xfrm>
            <a:off x="5019150" y="250325"/>
            <a:ext cx="4045200" cy="12351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lang="en" sz="2700">
                <a:solidFill>
                  <a:srgbClr val="FF0000"/>
                </a:solidFill>
              </a:rPr>
              <a:t>Tibetan Sutra </a:t>
            </a:r>
            <a:endParaRPr sz="2700"/>
          </a:p>
          <a:p>
            <a:pPr indent="0" lvl="0" marL="0" rtl="0" algn="ctr">
              <a:lnSpc>
                <a:spcPct val="115000"/>
              </a:lnSpc>
              <a:spcBef>
                <a:spcPts val="0"/>
              </a:spcBef>
              <a:spcAft>
                <a:spcPts val="0"/>
              </a:spcAft>
              <a:buNone/>
            </a:pPr>
            <a:r>
              <a:rPr lang="en" sz="2700">
                <a:solidFill>
                  <a:schemeClr val="dk1"/>
                </a:solidFill>
              </a:rPr>
              <a:t>Chinese Commentary </a:t>
            </a:r>
            <a:endParaRPr sz="2700">
              <a:solidFill>
                <a:schemeClr val="dk1"/>
              </a:solidFill>
            </a:endParaRPr>
          </a:p>
        </p:txBody>
      </p:sp>
      <p:pic>
        <p:nvPicPr>
          <p:cNvPr id="168" name="Google Shape;168;p26"/>
          <p:cNvPicPr preferRelativeResize="0"/>
          <p:nvPr/>
        </p:nvPicPr>
        <p:blipFill rotWithShape="1">
          <a:blip r:embed="rId3">
            <a:alphaModFix/>
          </a:blip>
          <a:srcRect b="17087" l="6723" r="1802" t="17317"/>
          <a:stretch/>
        </p:blipFill>
        <p:spPr>
          <a:xfrm>
            <a:off x="4949100" y="1984975"/>
            <a:ext cx="4045199" cy="2175675"/>
          </a:xfrm>
          <a:prstGeom prst="rect">
            <a:avLst/>
          </a:prstGeom>
          <a:noFill/>
          <a:ln>
            <a:noFill/>
          </a:ln>
        </p:spPr>
      </p:pic>
      <p:pic>
        <p:nvPicPr>
          <p:cNvPr id="169" name="Google Shape;169;p26"/>
          <p:cNvPicPr preferRelativeResize="0"/>
          <p:nvPr/>
        </p:nvPicPr>
        <p:blipFill rotWithShape="1">
          <a:blip r:embed="rId4">
            <a:alphaModFix/>
          </a:blip>
          <a:srcRect b="12630" l="8988" r="19842" t="14610"/>
          <a:stretch/>
        </p:blipFill>
        <p:spPr>
          <a:xfrm>
            <a:off x="2115025" y="1235100"/>
            <a:ext cx="2745450" cy="3570350"/>
          </a:xfrm>
          <a:prstGeom prst="rect">
            <a:avLst/>
          </a:prstGeom>
          <a:noFill/>
          <a:ln>
            <a:noFill/>
          </a:ln>
        </p:spPr>
      </p:pic>
      <p:pic>
        <p:nvPicPr>
          <p:cNvPr id="170" name="Google Shape;170;p26"/>
          <p:cNvPicPr preferRelativeResize="0"/>
          <p:nvPr/>
        </p:nvPicPr>
        <p:blipFill rotWithShape="1">
          <a:blip r:embed="rId5">
            <a:alphaModFix/>
          </a:blip>
          <a:srcRect b="0" l="0" r="8189" t="803"/>
          <a:stretch/>
        </p:blipFill>
        <p:spPr>
          <a:xfrm>
            <a:off x="140450" y="1958925"/>
            <a:ext cx="1885950" cy="3067125"/>
          </a:xfrm>
          <a:prstGeom prst="rect">
            <a:avLst/>
          </a:prstGeom>
          <a:noFill/>
          <a:ln>
            <a:noFill/>
          </a:ln>
        </p:spPr>
      </p:pic>
      <p:sp>
        <p:nvSpPr>
          <p:cNvPr id="171" name="Google Shape;171;p26"/>
          <p:cNvSpPr txBox="1"/>
          <p:nvPr/>
        </p:nvSpPr>
        <p:spPr>
          <a:xfrm>
            <a:off x="518525" y="1016313"/>
            <a:ext cx="2088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0000"/>
                </a:solidFill>
              </a:rPr>
              <a:t>Direction to </a:t>
            </a:r>
            <a:endParaRPr sz="1800">
              <a:solidFill>
                <a:srgbClr val="FF0000"/>
              </a:solidFill>
            </a:endParaRPr>
          </a:p>
          <a:p>
            <a:pPr indent="0" lvl="0" marL="0" rtl="0" algn="l">
              <a:spcBef>
                <a:spcPts val="0"/>
              </a:spcBef>
              <a:spcAft>
                <a:spcPts val="0"/>
              </a:spcAft>
              <a:buNone/>
            </a:pPr>
            <a:r>
              <a:rPr lang="en" sz="1800">
                <a:solidFill>
                  <a:srgbClr val="FF0000"/>
                </a:solidFill>
              </a:rPr>
              <a:t>read Tibetan</a:t>
            </a:r>
            <a:endParaRPr sz="1800">
              <a:solidFill>
                <a:srgbClr val="FF0000"/>
              </a:solidFill>
            </a:endParaRPr>
          </a:p>
        </p:txBody>
      </p:sp>
      <p:sp>
        <p:nvSpPr>
          <p:cNvPr id="172" name="Google Shape;172;p26"/>
          <p:cNvSpPr txBox="1"/>
          <p:nvPr/>
        </p:nvSpPr>
        <p:spPr>
          <a:xfrm>
            <a:off x="5574750" y="1504350"/>
            <a:ext cx="293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Direction to read Chinese</a:t>
            </a:r>
            <a:endParaRPr sz="1800">
              <a:solidFill>
                <a:schemeClr val="dk1"/>
              </a:solidFill>
            </a:endParaRPr>
          </a:p>
        </p:txBody>
      </p:sp>
      <p:cxnSp>
        <p:nvCxnSpPr>
          <p:cNvPr id="173" name="Google Shape;173;p26"/>
          <p:cNvCxnSpPr>
            <a:stCxn id="172" idx="3"/>
          </p:cNvCxnSpPr>
          <p:nvPr/>
        </p:nvCxnSpPr>
        <p:spPr>
          <a:xfrm>
            <a:off x="8508750" y="1735200"/>
            <a:ext cx="24900" cy="500100"/>
          </a:xfrm>
          <a:prstGeom prst="straightConnector1">
            <a:avLst/>
          </a:prstGeom>
          <a:noFill/>
          <a:ln cap="flat" cmpd="sng" w="28575">
            <a:solidFill>
              <a:schemeClr val="dk1"/>
            </a:solidFill>
            <a:prstDash val="solid"/>
            <a:round/>
            <a:headEnd len="med" w="med" type="none"/>
            <a:tailEnd len="med" w="med" type="triangle"/>
          </a:ln>
        </p:spPr>
      </p:cxnSp>
      <p:cxnSp>
        <p:nvCxnSpPr>
          <p:cNvPr id="174" name="Google Shape;174;p26"/>
          <p:cNvCxnSpPr/>
          <p:nvPr/>
        </p:nvCxnSpPr>
        <p:spPr>
          <a:xfrm>
            <a:off x="305525" y="1833125"/>
            <a:ext cx="2301000" cy="3600"/>
          </a:xfrm>
          <a:prstGeom prst="straightConnector1">
            <a:avLst/>
          </a:prstGeom>
          <a:noFill/>
          <a:ln cap="flat" cmpd="sng" w="28575">
            <a:solidFill>
              <a:srgbClr val="FF0000"/>
            </a:solidFill>
            <a:prstDash val="solid"/>
            <a:round/>
            <a:headEnd len="med" w="med" type="none"/>
            <a:tailEnd len="med" w="med" type="triangle"/>
          </a:ln>
        </p:spPr>
      </p:cxnSp>
      <p:sp>
        <p:nvSpPr>
          <p:cNvPr id="175" name="Google Shape;175;p26"/>
          <p:cNvSpPr txBox="1"/>
          <p:nvPr/>
        </p:nvSpPr>
        <p:spPr>
          <a:xfrm>
            <a:off x="4949100" y="4318050"/>
            <a:ext cx="40452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dk1"/>
                </a:solidFill>
              </a:rPr>
              <a:t>“Thus have I heard…”</a:t>
            </a:r>
            <a:endParaRPr sz="29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7"/>
          <p:cNvSpPr txBox="1"/>
          <p:nvPr>
            <p:ph type="title"/>
          </p:nvPr>
        </p:nvSpPr>
        <p:spPr>
          <a:xfrm>
            <a:off x="311700" y="30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Concertina - Fold into 6 vertical columns </a:t>
            </a:r>
            <a:endParaRPr/>
          </a:p>
        </p:txBody>
      </p:sp>
      <p:graphicFrame>
        <p:nvGraphicFramePr>
          <p:cNvPr id="181" name="Google Shape;181;p27"/>
          <p:cNvGraphicFramePr/>
          <p:nvPr/>
        </p:nvGraphicFramePr>
        <p:xfrm>
          <a:off x="269550" y="873950"/>
          <a:ext cx="3000000" cy="3000000"/>
        </p:xfrm>
        <a:graphic>
          <a:graphicData uri="http://schemas.openxmlformats.org/drawingml/2006/table">
            <a:tbl>
              <a:tblPr>
                <a:noFill/>
                <a:tableStyleId>{19873571-5D66-4F0F-8F3E-87B43BFCE005}</a:tableStyleId>
              </a:tblPr>
              <a:tblGrid>
                <a:gridCol w="1434150"/>
                <a:gridCol w="1434150"/>
                <a:gridCol w="1434150"/>
                <a:gridCol w="1434150"/>
                <a:gridCol w="1434150"/>
                <a:gridCol w="1434150"/>
              </a:tblGrid>
              <a:tr h="3723750">
                <a:tc>
                  <a:txBody>
                    <a:bodyPr/>
                    <a:lstStyle/>
                    <a:p>
                      <a:pPr indent="0" lvl="0" marL="0" rtl="0" algn="ctr">
                        <a:spcBef>
                          <a:spcPts val="0"/>
                        </a:spcBef>
                        <a:spcAft>
                          <a:spcPts val="0"/>
                        </a:spcAft>
                        <a:buNone/>
                      </a:pPr>
                      <a:r>
                        <a:rPr lang="en" sz="2600"/>
                        <a:t>Listen and Draw #1</a:t>
                      </a:r>
                      <a:endParaRPr sz="2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4CCCC"/>
                    </a:solidFill>
                  </a:tcPr>
                </a:tc>
                <a:tc gridSpan="2">
                  <a:txBody>
                    <a:bodyPr/>
                    <a:lstStyle/>
                    <a:p>
                      <a:pPr indent="0" lvl="0" marL="0" rtl="0" algn="ctr">
                        <a:spcBef>
                          <a:spcPts val="0"/>
                        </a:spcBef>
                        <a:spcAft>
                          <a:spcPts val="0"/>
                        </a:spcAft>
                        <a:buNone/>
                      </a:pPr>
                      <a:r>
                        <a:rPr lang="en" sz="2600"/>
                        <a:t>Response and Commentary </a:t>
                      </a:r>
                      <a:endParaRPr sz="2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CE5CD"/>
                    </a:solidFill>
                  </a:tcPr>
                </a:tc>
                <a:tc hMerge="1"/>
                <a:tc>
                  <a:txBody>
                    <a:bodyPr/>
                    <a:lstStyle/>
                    <a:p>
                      <a:pPr indent="0" lvl="0" marL="0" rtl="0" algn="ctr">
                        <a:spcBef>
                          <a:spcPts val="0"/>
                        </a:spcBef>
                        <a:spcAft>
                          <a:spcPts val="0"/>
                        </a:spcAft>
                        <a:buNone/>
                      </a:pPr>
                      <a:r>
                        <a:rPr lang="en" sz="2500"/>
                        <a:t>Chinese Musical</a:t>
                      </a:r>
                      <a:r>
                        <a:rPr lang="en" sz="1800"/>
                        <a:t> </a:t>
                      </a:r>
                      <a:endParaRPr sz="1800"/>
                    </a:p>
                    <a:p>
                      <a:pPr indent="0" lvl="0" marL="0" rtl="0" algn="ctr">
                        <a:spcBef>
                          <a:spcPts val="0"/>
                        </a:spcBef>
                        <a:spcAft>
                          <a:spcPts val="0"/>
                        </a:spcAft>
                        <a:buNone/>
                      </a:pPr>
                      <a:r>
                        <a:rPr lang="en" sz="1800"/>
                        <a:t>Instruments </a:t>
                      </a:r>
                      <a:endParaRPr sz="1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 sz="2600"/>
                        <a:t>Music Theory </a:t>
                      </a:r>
                      <a:endParaRPr sz="2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sz="2600"/>
                        <a:t>Listen and Draw #2</a:t>
                      </a:r>
                      <a:endParaRPr sz="2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9DAF8"/>
                    </a:solidFill>
                  </a:tcPr>
                </a:tc>
              </a:tr>
            </a:tbl>
          </a:graphicData>
        </a:graphic>
      </p:graphicFrame>
      <p:cxnSp>
        <p:nvCxnSpPr>
          <p:cNvPr id="182" name="Google Shape;182;p27"/>
          <p:cNvCxnSpPr/>
          <p:nvPr/>
        </p:nvCxnSpPr>
        <p:spPr>
          <a:xfrm>
            <a:off x="3158300" y="919075"/>
            <a:ext cx="0" cy="3709800"/>
          </a:xfrm>
          <a:prstGeom prst="straightConnector1">
            <a:avLst/>
          </a:prstGeom>
          <a:noFill/>
          <a:ln cap="flat" cmpd="sng" w="9525">
            <a:solidFill>
              <a:schemeClr val="dk2"/>
            </a:solidFill>
            <a:prstDash val="dash"/>
            <a:round/>
            <a:headEnd len="med" w="med" type="none"/>
            <a:tailEnd len="med" w="med" type="none"/>
          </a:ln>
        </p:spPr>
      </p:cxnSp>
      <p:pic>
        <p:nvPicPr>
          <p:cNvPr id="183" name="Google Shape;183;p27"/>
          <p:cNvPicPr preferRelativeResize="0"/>
          <p:nvPr/>
        </p:nvPicPr>
        <p:blipFill rotWithShape="1">
          <a:blip r:embed="rId3">
            <a:alphaModFix/>
          </a:blip>
          <a:srcRect b="8230" l="10382" r="12540" t="9302"/>
          <a:stretch/>
        </p:blipFill>
        <p:spPr>
          <a:xfrm>
            <a:off x="6224243" y="228600"/>
            <a:ext cx="535256" cy="57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aphicFrame>
        <p:nvGraphicFramePr>
          <p:cNvPr id="188" name="Google Shape;188;p28"/>
          <p:cNvGraphicFramePr/>
          <p:nvPr/>
        </p:nvGraphicFramePr>
        <p:xfrm>
          <a:off x="269550" y="1035700"/>
          <a:ext cx="3000000" cy="3000000"/>
        </p:xfrm>
        <a:graphic>
          <a:graphicData uri="http://schemas.openxmlformats.org/drawingml/2006/table">
            <a:tbl>
              <a:tblPr>
                <a:noFill/>
                <a:tableStyleId>{19873571-5D66-4F0F-8F3E-87B43BFCE005}</a:tableStyleId>
              </a:tblPr>
              <a:tblGrid>
                <a:gridCol w="1434150"/>
              </a:tblGrid>
              <a:tr h="3562000">
                <a:tc>
                  <a:txBody>
                    <a:bodyPr/>
                    <a:lstStyle/>
                    <a:p>
                      <a:pPr indent="0" lvl="0" marL="0" rtl="0" algn="ctr">
                        <a:spcBef>
                          <a:spcPts val="0"/>
                        </a:spcBef>
                        <a:spcAft>
                          <a:spcPts val="0"/>
                        </a:spcAft>
                        <a:buNone/>
                      </a:pPr>
                      <a:r>
                        <a:rPr lang="en" sz="2600"/>
                        <a:t>Listen and Draw #1</a:t>
                      </a:r>
                      <a:endParaRPr sz="2600"/>
                    </a:p>
                    <a:p>
                      <a:pPr indent="0" lvl="0" marL="0" rtl="0" algn="ctr">
                        <a:spcBef>
                          <a:spcPts val="0"/>
                        </a:spcBef>
                        <a:spcAft>
                          <a:spcPts val="0"/>
                        </a:spcAft>
                        <a:buNone/>
                      </a:pPr>
                      <a:r>
                        <a:t/>
                      </a:r>
                      <a:endParaRPr sz="2600"/>
                    </a:p>
                    <a:p>
                      <a:pPr indent="0" lvl="0" marL="0" rtl="0" algn="ctr">
                        <a:spcBef>
                          <a:spcPts val="0"/>
                        </a:spcBef>
                        <a:spcAft>
                          <a:spcPts val="0"/>
                        </a:spcAft>
                        <a:buNone/>
                      </a:pPr>
                      <a:r>
                        <a:rPr lang="en" sz="2600"/>
                        <a:t>(4 mins)</a:t>
                      </a:r>
                      <a:endParaRPr sz="2600"/>
                    </a:p>
                    <a:p>
                      <a:pPr indent="0" lvl="0" marL="0" rtl="0" algn="ctr">
                        <a:spcBef>
                          <a:spcPts val="0"/>
                        </a:spcBef>
                        <a:spcAft>
                          <a:spcPts val="0"/>
                        </a:spcAft>
                        <a:buNone/>
                      </a:pPr>
                      <a:r>
                        <a:t/>
                      </a:r>
                      <a:endParaRPr sz="2600"/>
                    </a:p>
                    <a:p>
                      <a:pPr indent="0" lvl="0" marL="0" rtl="0" algn="ctr">
                        <a:spcBef>
                          <a:spcPts val="0"/>
                        </a:spcBef>
                        <a:spcAft>
                          <a:spcPts val="0"/>
                        </a:spcAft>
                        <a:buNone/>
                      </a:pPr>
                      <a:r>
                        <a:t/>
                      </a:r>
                      <a:endParaRPr sz="2600"/>
                    </a:p>
                  </a:txBody>
                  <a:tcPr marT="91425" marB="91425" marR="91425" marL="91425">
                    <a:solidFill>
                      <a:srgbClr val="F4CCCC"/>
                    </a:solidFill>
                  </a:tcPr>
                </a:tc>
              </a:tr>
            </a:tbl>
          </a:graphicData>
        </a:graphic>
      </p:graphicFrame>
      <p:sp>
        <p:nvSpPr>
          <p:cNvPr id="189" name="Google Shape;189;p28"/>
          <p:cNvSpPr txBox="1"/>
          <p:nvPr/>
        </p:nvSpPr>
        <p:spPr>
          <a:xfrm>
            <a:off x="2066750" y="1035700"/>
            <a:ext cx="6883200" cy="38481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AutoNum type="arabicParenR"/>
            </a:pPr>
            <a:r>
              <a:rPr lang="en" sz="2300"/>
              <a:t>Draw a </a:t>
            </a:r>
            <a:r>
              <a:rPr b="1" lang="en" sz="2300"/>
              <a:t>scene or a story</a:t>
            </a:r>
            <a:r>
              <a:rPr lang="en" sz="2300"/>
              <a:t> that comes to mind as your listening.</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t/>
            </a:r>
            <a:endParaRPr sz="2000" u="sng">
              <a:solidFill>
                <a:schemeClr val="dk1"/>
              </a:solidFill>
            </a:endParaRPr>
          </a:p>
          <a:p>
            <a:pPr indent="0" lvl="0" marL="0" rtl="0" algn="l">
              <a:spcBef>
                <a:spcPts val="0"/>
              </a:spcBef>
              <a:spcAft>
                <a:spcPts val="0"/>
              </a:spcAft>
              <a:buNone/>
            </a:pPr>
            <a:r>
              <a:t/>
            </a:r>
            <a:endParaRPr sz="2000" u="sng">
              <a:solidFill>
                <a:schemeClr val="dk1"/>
              </a:solidFill>
            </a:endParaRPr>
          </a:p>
          <a:p>
            <a:pPr indent="0" lvl="0" marL="0" rtl="0" algn="l">
              <a:spcBef>
                <a:spcPts val="0"/>
              </a:spcBef>
              <a:spcAft>
                <a:spcPts val="0"/>
              </a:spcAft>
              <a:buNone/>
            </a:pPr>
            <a:r>
              <a:t/>
            </a:r>
            <a:endParaRPr sz="2000"/>
          </a:p>
          <a:p>
            <a:pPr indent="-374650" lvl="0" marL="457200" rtl="0" algn="l">
              <a:spcBef>
                <a:spcPts val="0"/>
              </a:spcBef>
              <a:spcAft>
                <a:spcPts val="0"/>
              </a:spcAft>
              <a:buSzPts val="2300"/>
              <a:buAutoNum type="arabicParenR"/>
            </a:pPr>
            <a:r>
              <a:rPr lang="en" sz="2300"/>
              <a:t>Move your pencil to the music to create abstract </a:t>
            </a:r>
            <a:r>
              <a:rPr b="1" lang="en" sz="2300"/>
              <a:t>shapes and patterns</a:t>
            </a:r>
            <a:r>
              <a:rPr lang="en" sz="2300"/>
              <a:t>. Think about how your drawing is a response to the music  </a:t>
            </a:r>
            <a:endParaRPr sz="23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pic>
        <p:nvPicPr>
          <p:cNvPr descr="Music of the Great Tang: Embodying Music History in Twenty-First Century China&#10;&#10;Leong Clancy Fellowship Annual Lecture 2024&#10;Speaker: Gus Holley, UC Berkeley&#10;4 pm | Banatao Auditorium, 310 Sutardja Dai Hall Berkeley, CA 94720 &#10;&#10;Video Segments:&#10;00:00 Start&#10;00:00:27 Welcome note: Sanjyot Mehendale Ph.D | Chair, Tang Center for Silk Road Studies, UC Berkeley&#10;00:04:44 Gus Holley Ph.D Candidate | UC Berkeley&#10;00:55:32 Concert&#10;01:31:35 Discussion&#10;&#10;The past decade has seen the growth of a diverse movement in China toward the historically-informed performance of the music of the Tang dynasty (618-907 CE). In the age of the Belt and Road Initiative and the Great Rejuvenation of the Chinese nation, the revived music of the old Silk Road, far from the exclusive preserve of academics, invites the participation of tens of thousands of fans and critics. These 21st century performances of Tang music depart sharply from their 20th century predecessors in cohering around a new audiovisual aesthetic sporting period instruments, costumes, and stagings. But the methodologies of Tang music scholars and performers — what they believe we can know about the past and how they set out to produce that knowledge — are anything but uniform. How can a musical tradition which is so distant from us, and whose “fossils” remain so controversial, be brought back to life? And what role should living musical lineages play in this process? These questions put at stake not just historical truth, but the identity of Chinese music in this century.&#10;This paper investigates the methodologies of Tang music scholars and performers as innovative ways of embodying music history. I analyze these methodologies as interventions in formative discourse on music in modern China. Further, I argue against the reduction of music to its sound — and the corollary assumption that historical performance should be evaluated in relation to “how it sounded” — by centering the gesturing body as the site of music-historical knowledge production. I follow contemporary Tang music performers in taking historical materials, like Tang tablatures and Dunhuang frescoes, as sources of knowledge to be experienced not merely intellectually, but kinesthetically.&#10;&#10;Gus Holley is a PhD student in ethnomusicology at UC Berkeley. His research examines the historically-informed performance of the music of the Tang dynasty and the medieval Silk Road in contemporary China. Gus is a performer of the Chinese pipa and student of Pudong pipa master and composer Gao Hong. He has received four gold medals for Chinese music performance in international competitions in both the United States and China, and in 2018 became the first American to win a gold medal at the Liaoyuan Cup International Pipa Competition in Beijing.&#10;&#10;*** Musical performance*** (5:30pm)&#10;&#10;Gus Holley (Tang pipa), Tibbers Hao (guzheng), Cassi Chen (percussion), Jolin Shao (dizi)&#10;&#10;Tibbers Hao is a computational postdoctoral scholar at the Advanced Light Source, Lawrence Berkeley National Laboratory. His musical foundations were built while studying pipa from his mother at the Shaanxi Opera Research Institute in Xi’an China. Tibbers then taught himself guzheng while completing his PhD in physics as a member of the Lincoln Chinese Music Ensemble. Currently, he plays pipa, guzheng, and sanxian with the Berkeley Chinese Music Ensemble.&#10;&#10;Cassi Chen is a third-year major in music and data science at UC Berkeley, currently studying guzheng at Stanford University under Hui You. Cassi has competed in several prestigious solo competitions, winning second place in the 2020 Hong Kong International Music Festival, second place in the 2019 He ZhanHao International Guzheng Competition, and first place in the 2018 Macau International Music Arts Competition. She has been invited to perform at the Kennedy Center Millenium Stage, Weill Recital Hall at Carnegie Hall, and the United Nations.&#10;&#10;Jolin Shao is a second-year applied mathematics major at UC Berkeley. Jolin has studied dizi, or Chinese bamboo flute, under musician Shunshun Lin from the age of seven. She is now the first chair dizi player in the Berkeley Chinese Music Ensemble." id="190" name="Google Shape;190;p28" title="Music of the Great Tang: Embodying Music History in Twenty-First Century China">
            <a:hlinkClick r:id="rId3"/>
          </p:cNvPr>
          <p:cNvPicPr preferRelativeResize="0"/>
          <p:nvPr/>
        </p:nvPicPr>
        <p:blipFill>
          <a:blip r:embed="rId4">
            <a:alphaModFix/>
          </a:blip>
          <a:stretch>
            <a:fillRect/>
          </a:stretch>
        </p:blipFill>
        <p:spPr>
          <a:xfrm>
            <a:off x="654225" y="3993175"/>
            <a:ext cx="664800" cy="373950"/>
          </a:xfrm>
          <a:prstGeom prst="rect">
            <a:avLst/>
          </a:prstGeom>
          <a:noFill/>
          <a:ln>
            <a:noFill/>
          </a:ln>
        </p:spPr>
      </p:pic>
      <p:sp>
        <p:nvSpPr>
          <p:cNvPr id="191" name="Google Shape;191;p28"/>
          <p:cNvSpPr txBox="1"/>
          <p:nvPr>
            <p:ph type="title"/>
          </p:nvPr>
        </p:nvSpPr>
        <p:spPr>
          <a:xfrm>
            <a:off x="311700" y="30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u="sng"/>
              <a:t>Concertina - Listen and Draw #1 </a:t>
            </a:r>
            <a:endParaRPr b="1" u="sng"/>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graphicFrame>
        <p:nvGraphicFramePr>
          <p:cNvPr id="196" name="Google Shape;196;p29"/>
          <p:cNvGraphicFramePr/>
          <p:nvPr/>
        </p:nvGraphicFramePr>
        <p:xfrm>
          <a:off x="269550" y="244925"/>
          <a:ext cx="3000000" cy="3000000"/>
        </p:xfrm>
        <a:graphic>
          <a:graphicData uri="http://schemas.openxmlformats.org/drawingml/2006/table">
            <a:tbl>
              <a:tblPr>
                <a:noFill/>
                <a:tableStyleId>{19873571-5D66-4F0F-8F3E-87B43BFCE005}</a:tableStyleId>
              </a:tblPr>
              <a:tblGrid>
                <a:gridCol w="1434150"/>
              </a:tblGrid>
              <a:tr h="4352775">
                <a:tc>
                  <a:txBody>
                    <a:bodyPr/>
                    <a:lstStyle/>
                    <a:p>
                      <a:pPr indent="0" lvl="0" marL="0" rtl="0" algn="ctr">
                        <a:spcBef>
                          <a:spcPts val="0"/>
                        </a:spcBef>
                        <a:spcAft>
                          <a:spcPts val="0"/>
                        </a:spcAft>
                        <a:buNone/>
                      </a:pPr>
                      <a:r>
                        <a:rPr lang="en" sz="2600"/>
                        <a:t>Listen and Draw #1</a:t>
                      </a:r>
                      <a:endParaRPr sz="2600"/>
                    </a:p>
                    <a:p>
                      <a:pPr indent="0" lvl="0" marL="0" rtl="0" algn="ctr">
                        <a:spcBef>
                          <a:spcPts val="0"/>
                        </a:spcBef>
                        <a:spcAft>
                          <a:spcPts val="0"/>
                        </a:spcAft>
                        <a:buNone/>
                      </a:pPr>
                      <a:r>
                        <a:t/>
                      </a:r>
                      <a:endParaRPr sz="2600"/>
                    </a:p>
                    <a:p>
                      <a:pPr indent="0" lvl="0" marL="0" rtl="0" algn="ctr">
                        <a:spcBef>
                          <a:spcPts val="0"/>
                        </a:spcBef>
                        <a:spcAft>
                          <a:spcPts val="0"/>
                        </a:spcAft>
                        <a:buNone/>
                      </a:pPr>
                      <a:r>
                        <a:rPr lang="en" sz="2600"/>
                        <a:t>Pair</a:t>
                      </a:r>
                      <a:endParaRPr sz="2600"/>
                    </a:p>
                    <a:p>
                      <a:pPr indent="0" lvl="0" marL="0" rtl="0" algn="ctr">
                        <a:spcBef>
                          <a:spcPts val="0"/>
                        </a:spcBef>
                        <a:spcAft>
                          <a:spcPts val="0"/>
                        </a:spcAft>
                        <a:buNone/>
                      </a:pPr>
                      <a:r>
                        <a:rPr lang="en" sz="2600"/>
                        <a:t>Share</a:t>
                      </a:r>
                      <a:endParaRPr sz="2600"/>
                    </a:p>
                    <a:p>
                      <a:pPr indent="0" lvl="0" marL="0" rtl="0" algn="ctr">
                        <a:spcBef>
                          <a:spcPts val="0"/>
                        </a:spcBef>
                        <a:spcAft>
                          <a:spcPts val="0"/>
                        </a:spcAft>
                        <a:buNone/>
                      </a:pPr>
                      <a:r>
                        <a:t/>
                      </a:r>
                      <a:endParaRPr sz="2600"/>
                    </a:p>
                    <a:p>
                      <a:pPr indent="0" lvl="0" marL="0" rtl="0" algn="ctr">
                        <a:spcBef>
                          <a:spcPts val="0"/>
                        </a:spcBef>
                        <a:spcAft>
                          <a:spcPts val="0"/>
                        </a:spcAft>
                        <a:buNone/>
                      </a:pPr>
                      <a:r>
                        <a:t/>
                      </a:r>
                      <a:endParaRPr sz="2600"/>
                    </a:p>
                  </a:txBody>
                  <a:tcPr marT="91425" marB="91425" marR="91425" marL="91425">
                    <a:solidFill>
                      <a:srgbClr val="F4CCCC"/>
                    </a:solidFill>
                  </a:tcPr>
                </a:tc>
              </a:tr>
            </a:tbl>
          </a:graphicData>
        </a:graphic>
      </p:graphicFrame>
      <p:sp>
        <p:nvSpPr>
          <p:cNvPr id="197" name="Google Shape;197;p29"/>
          <p:cNvSpPr txBox="1"/>
          <p:nvPr/>
        </p:nvSpPr>
        <p:spPr>
          <a:xfrm>
            <a:off x="2066750" y="395375"/>
            <a:ext cx="6883200" cy="41559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AutoNum type="arabicParenR"/>
            </a:pPr>
            <a:r>
              <a:rPr lang="en" sz="2300"/>
              <a:t>Draw a </a:t>
            </a:r>
            <a:r>
              <a:rPr b="1" lang="en" sz="2300"/>
              <a:t>scene or a story</a:t>
            </a:r>
            <a:r>
              <a:rPr lang="en" sz="2300"/>
              <a:t> that comes to mind as you’re listening.</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rPr lang="en" sz="2000" u="sng">
                <a:solidFill>
                  <a:schemeClr val="dk1"/>
                </a:solidFill>
                <a:highlight>
                  <a:srgbClr val="FFFF00"/>
                </a:highlight>
              </a:rPr>
              <a:t>Sentence Starter: </a:t>
            </a:r>
            <a:endParaRPr sz="2000" u="sng">
              <a:highlight>
                <a:srgbClr val="FFFF00"/>
              </a:highlight>
            </a:endParaRPr>
          </a:p>
          <a:p>
            <a:pPr indent="0" lvl="0" marL="0" rtl="0" algn="l">
              <a:spcBef>
                <a:spcPts val="0"/>
              </a:spcBef>
              <a:spcAft>
                <a:spcPts val="0"/>
              </a:spcAft>
              <a:buNone/>
            </a:pPr>
            <a:r>
              <a:rPr lang="en" sz="2000">
                <a:highlight>
                  <a:srgbClr val="FFFF00"/>
                </a:highlight>
              </a:rPr>
              <a:t>When the music sounded ______I thought of __________.</a:t>
            </a:r>
            <a:endParaRPr sz="2000">
              <a:highlight>
                <a:srgbClr val="FFFF00"/>
              </a:highlight>
            </a:endParaRPr>
          </a:p>
          <a:p>
            <a:pPr indent="0" lvl="0" marL="0" rtl="0" algn="l">
              <a:spcBef>
                <a:spcPts val="0"/>
              </a:spcBef>
              <a:spcAft>
                <a:spcPts val="0"/>
              </a:spcAft>
              <a:buNone/>
            </a:pPr>
            <a:r>
              <a:t/>
            </a:r>
            <a:endParaRPr sz="2000"/>
          </a:p>
          <a:p>
            <a:pPr indent="-374650" lvl="0" marL="457200" rtl="0" algn="l">
              <a:spcBef>
                <a:spcPts val="0"/>
              </a:spcBef>
              <a:spcAft>
                <a:spcPts val="0"/>
              </a:spcAft>
              <a:buSzPts val="2300"/>
              <a:buAutoNum type="arabicParenR"/>
            </a:pPr>
            <a:r>
              <a:rPr lang="en" sz="2300"/>
              <a:t>Move your pencil to the music to create abstract </a:t>
            </a:r>
            <a:r>
              <a:rPr b="1" lang="en" sz="2300"/>
              <a:t>shapes and patterns</a:t>
            </a:r>
            <a:r>
              <a:rPr lang="en" sz="2300"/>
              <a:t>. Think about how your drawing is a response to the music  </a:t>
            </a:r>
            <a:endParaRPr sz="2300"/>
          </a:p>
          <a:p>
            <a:pPr indent="0" lvl="0" marL="0" rtl="0" algn="l">
              <a:spcBef>
                <a:spcPts val="0"/>
              </a:spcBef>
              <a:spcAft>
                <a:spcPts val="0"/>
              </a:spcAft>
              <a:buNone/>
            </a:pPr>
            <a:r>
              <a:t/>
            </a:r>
            <a:endParaRPr sz="2000"/>
          </a:p>
          <a:p>
            <a:pPr indent="0" lvl="0" marL="0" rtl="0" algn="l">
              <a:spcBef>
                <a:spcPts val="0"/>
              </a:spcBef>
              <a:spcAft>
                <a:spcPts val="0"/>
              </a:spcAft>
              <a:buNone/>
            </a:pPr>
            <a:r>
              <a:rPr lang="en" sz="2000" u="sng">
                <a:highlight>
                  <a:srgbClr val="FFFF00"/>
                </a:highlight>
              </a:rPr>
              <a:t>Sentence Starter: </a:t>
            </a:r>
            <a:endParaRPr sz="2000" u="sng">
              <a:highlight>
                <a:srgbClr val="FFFF00"/>
              </a:highlight>
            </a:endParaRPr>
          </a:p>
          <a:p>
            <a:pPr indent="0" lvl="0" marL="0" rtl="0" algn="l">
              <a:spcBef>
                <a:spcPts val="0"/>
              </a:spcBef>
              <a:spcAft>
                <a:spcPts val="0"/>
              </a:spcAft>
              <a:buNone/>
            </a:pPr>
            <a:r>
              <a:rPr lang="en" sz="2000">
                <a:highlight>
                  <a:srgbClr val="FFFF00"/>
                </a:highlight>
              </a:rPr>
              <a:t>When the music sounded __________ I drew _________. </a:t>
            </a:r>
            <a:endParaRPr sz="2000">
              <a:highlight>
                <a:srgbClr val="FFFF00"/>
              </a:highlight>
            </a:endParaRPr>
          </a:p>
        </p:txBody>
      </p:sp>
      <p:pic>
        <p:nvPicPr>
          <p:cNvPr id="198" name="Google Shape;198;p29"/>
          <p:cNvPicPr preferRelativeResize="0"/>
          <p:nvPr/>
        </p:nvPicPr>
        <p:blipFill>
          <a:blip r:embed="rId3">
            <a:alphaModFix/>
          </a:blip>
          <a:stretch>
            <a:fillRect/>
          </a:stretch>
        </p:blipFill>
        <p:spPr>
          <a:xfrm>
            <a:off x="402537" y="2928575"/>
            <a:ext cx="1168175" cy="1168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ph type="title"/>
          </p:nvPr>
        </p:nvSpPr>
        <p:spPr>
          <a:xfrm>
            <a:off x="311700" y="30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Concertina - Response and Commentary </a:t>
            </a:r>
            <a:endParaRPr/>
          </a:p>
        </p:txBody>
      </p:sp>
      <p:graphicFrame>
        <p:nvGraphicFramePr>
          <p:cNvPr id="204" name="Google Shape;204;p30"/>
          <p:cNvGraphicFramePr/>
          <p:nvPr/>
        </p:nvGraphicFramePr>
        <p:xfrm>
          <a:off x="269550" y="873950"/>
          <a:ext cx="3000000" cy="3000000"/>
        </p:xfrm>
        <a:graphic>
          <a:graphicData uri="http://schemas.openxmlformats.org/drawingml/2006/table">
            <a:tbl>
              <a:tblPr>
                <a:noFill/>
                <a:tableStyleId>{19873571-5D66-4F0F-8F3E-87B43BFCE005}</a:tableStyleId>
              </a:tblPr>
              <a:tblGrid>
                <a:gridCol w="1434150"/>
                <a:gridCol w="1434150"/>
                <a:gridCol w="1434150"/>
                <a:gridCol w="1434150"/>
                <a:gridCol w="1434150"/>
                <a:gridCol w="1434150"/>
              </a:tblGrid>
              <a:tr h="3723750">
                <a:tc>
                  <a:txBody>
                    <a:bodyPr/>
                    <a:lstStyle/>
                    <a:p>
                      <a:pPr indent="0" lvl="0" marL="0" rtl="0" algn="ctr">
                        <a:spcBef>
                          <a:spcPts val="0"/>
                        </a:spcBef>
                        <a:spcAft>
                          <a:spcPts val="0"/>
                        </a:spcAft>
                        <a:buNone/>
                      </a:pPr>
                      <a:r>
                        <a:rPr lang="en" sz="2600"/>
                        <a:t>Listen and Draw #1</a:t>
                      </a:r>
                      <a:endParaRPr sz="2600"/>
                    </a:p>
                  </a:txBody>
                  <a:tcPr marT="91425" marB="91425" marR="91425" marL="91425">
                    <a:solidFill>
                      <a:srgbClr val="F4CCCC"/>
                    </a:solidFill>
                  </a:tcPr>
                </a:tc>
                <a:tc gridSpan="2">
                  <a:txBody>
                    <a:bodyPr/>
                    <a:lstStyle/>
                    <a:p>
                      <a:pPr indent="0" lvl="0" marL="0" rtl="0" algn="ctr">
                        <a:spcBef>
                          <a:spcPts val="0"/>
                        </a:spcBef>
                        <a:spcAft>
                          <a:spcPts val="0"/>
                        </a:spcAft>
                        <a:buNone/>
                      </a:pPr>
                      <a:r>
                        <a:rPr lang="en" sz="2600"/>
                        <a:t>Response and Commentary </a:t>
                      </a:r>
                      <a:endParaRPr sz="2600"/>
                    </a:p>
                    <a:p>
                      <a:pPr indent="0" lvl="0" marL="0" rtl="0" algn="ctr">
                        <a:spcBef>
                          <a:spcPts val="0"/>
                        </a:spcBef>
                        <a:spcAft>
                          <a:spcPts val="0"/>
                        </a:spcAft>
                        <a:buNone/>
                      </a:pPr>
                      <a:r>
                        <a:t/>
                      </a:r>
                      <a:endParaRPr sz="2600"/>
                    </a:p>
                    <a:p>
                      <a:pPr indent="0" lvl="0" marL="0" rtl="0" algn="ctr">
                        <a:spcBef>
                          <a:spcPts val="0"/>
                        </a:spcBef>
                        <a:spcAft>
                          <a:spcPts val="0"/>
                        </a:spcAft>
                        <a:buNone/>
                      </a:pPr>
                      <a:r>
                        <a:rPr lang="en" sz="2600">
                          <a:highlight>
                            <a:srgbClr val="FF9900"/>
                          </a:highlight>
                        </a:rPr>
                        <a:t>What do you notice about this section?</a:t>
                      </a:r>
                      <a:endParaRPr sz="2600">
                        <a:highlight>
                          <a:srgbClr val="FF9900"/>
                        </a:highlight>
                      </a:endParaRPr>
                    </a:p>
                  </a:txBody>
                  <a:tcPr marT="91425" marB="91425" marR="91425" marL="91425">
                    <a:solidFill>
                      <a:srgbClr val="FCE5CD"/>
                    </a:solidFill>
                  </a:tcPr>
                </a:tc>
                <a:tc hMerge="1"/>
                <a:tc>
                  <a:txBody>
                    <a:bodyPr/>
                    <a:lstStyle/>
                    <a:p>
                      <a:pPr indent="0" lvl="0" marL="0" rtl="0" algn="ctr">
                        <a:spcBef>
                          <a:spcPts val="0"/>
                        </a:spcBef>
                        <a:spcAft>
                          <a:spcPts val="0"/>
                        </a:spcAft>
                        <a:buNone/>
                      </a:pPr>
                      <a:r>
                        <a:rPr lang="en" sz="2500"/>
                        <a:t>Chinese Musical</a:t>
                      </a:r>
                      <a:r>
                        <a:rPr lang="en" sz="1800"/>
                        <a:t> </a:t>
                      </a:r>
                      <a:endParaRPr sz="1800"/>
                    </a:p>
                    <a:p>
                      <a:pPr indent="0" lvl="0" marL="0" rtl="0" algn="ctr">
                        <a:spcBef>
                          <a:spcPts val="0"/>
                        </a:spcBef>
                        <a:spcAft>
                          <a:spcPts val="0"/>
                        </a:spcAft>
                        <a:buNone/>
                      </a:pPr>
                      <a:r>
                        <a:rPr lang="en" sz="1800"/>
                        <a:t>Instruments </a:t>
                      </a:r>
                      <a:endParaRPr sz="1800"/>
                    </a:p>
                  </a:txBody>
                  <a:tcPr marT="91425" marB="91425" marR="91425" marL="91425">
                    <a:solidFill>
                      <a:srgbClr val="FFF2CC"/>
                    </a:solidFill>
                  </a:tcPr>
                </a:tc>
                <a:tc>
                  <a:txBody>
                    <a:bodyPr/>
                    <a:lstStyle/>
                    <a:p>
                      <a:pPr indent="0" lvl="0" marL="0" rtl="0" algn="ctr">
                        <a:spcBef>
                          <a:spcPts val="0"/>
                        </a:spcBef>
                        <a:spcAft>
                          <a:spcPts val="0"/>
                        </a:spcAft>
                        <a:buNone/>
                      </a:pPr>
                      <a:r>
                        <a:rPr lang="en" sz="2600"/>
                        <a:t>Music Theory </a:t>
                      </a:r>
                      <a:endParaRPr sz="2600"/>
                    </a:p>
                  </a:txBody>
                  <a:tcPr marT="91425" marB="91425" marR="91425" marL="91425">
                    <a:lnR cap="flat" cmpd="sng" w="9525">
                      <a:solidFill>
                        <a:srgbClr val="434343"/>
                      </a:solidFill>
                      <a:prstDash val="solid"/>
                      <a:round/>
                      <a:headEnd len="sm" w="sm" type="none"/>
                      <a:tailEnd len="sm" w="sm" type="none"/>
                    </a:lnR>
                    <a:solidFill>
                      <a:srgbClr val="D9EAD3"/>
                    </a:solidFill>
                  </a:tcPr>
                </a:tc>
                <a:tc>
                  <a:txBody>
                    <a:bodyPr/>
                    <a:lstStyle/>
                    <a:p>
                      <a:pPr indent="0" lvl="0" marL="0" rtl="0" algn="ctr">
                        <a:spcBef>
                          <a:spcPts val="0"/>
                        </a:spcBef>
                        <a:spcAft>
                          <a:spcPts val="0"/>
                        </a:spcAft>
                        <a:buNone/>
                      </a:pPr>
                      <a:r>
                        <a:rPr lang="en" sz="2600"/>
                        <a:t>Listen and Draw #2</a:t>
                      </a:r>
                      <a:endParaRPr sz="2600"/>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C9DAF8"/>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1"/>
          <p:cNvSpPr txBox="1"/>
          <p:nvPr>
            <p:ph type="title"/>
          </p:nvPr>
        </p:nvSpPr>
        <p:spPr>
          <a:xfrm>
            <a:off x="311700" y="30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Concertina - Response </a:t>
            </a:r>
            <a:endParaRPr/>
          </a:p>
        </p:txBody>
      </p:sp>
      <p:graphicFrame>
        <p:nvGraphicFramePr>
          <p:cNvPr id="210" name="Google Shape;210;p31"/>
          <p:cNvGraphicFramePr/>
          <p:nvPr/>
        </p:nvGraphicFramePr>
        <p:xfrm>
          <a:off x="269550" y="873950"/>
          <a:ext cx="3000000" cy="3000000"/>
        </p:xfrm>
        <a:graphic>
          <a:graphicData uri="http://schemas.openxmlformats.org/drawingml/2006/table">
            <a:tbl>
              <a:tblPr>
                <a:noFill/>
                <a:tableStyleId>{19873571-5D66-4F0F-8F3E-87B43BFCE005}</a:tableStyleId>
              </a:tblPr>
              <a:tblGrid>
                <a:gridCol w="1434150"/>
                <a:gridCol w="1434150"/>
              </a:tblGrid>
              <a:tr h="4119125">
                <a:tc gridSpan="2">
                  <a:txBody>
                    <a:bodyPr/>
                    <a:lstStyle/>
                    <a:p>
                      <a:pPr indent="0" lvl="0" marL="0" rtl="0" algn="ctr">
                        <a:spcBef>
                          <a:spcPts val="0"/>
                        </a:spcBef>
                        <a:spcAft>
                          <a:spcPts val="0"/>
                        </a:spcAft>
                        <a:buNone/>
                      </a:pPr>
                      <a:r>
                        <a:rPr lang="en" sz="2600">
                          <a:highlight>
                            <a:srgbClr val="FF9900"/>
                          </a:highlight>
                        </a:rPr>
                        <a:t>Response</a:t>
                      </a:r>
                      <a:r>
                        <a:rPr lang="en" sz="2600"/>
                        <a:t> and Commentary </a:t>
                      </a:r>
                      <a:endParaRPr sz="2600"/>
                    </a:p>
                    <a:p>
                      <a:pPr indent="0" lvl="0" marL="0" rtl="0" algn="ctr">
                        <a:spcBef>
                          <a:spcPts val="0"/>
                        </a:spcBef>
                        <a:spcAft>
                          <a:spcPts val="0"/>
                        </a:spcAft>
                        <a:buNone/>
                      </a:pPr>
                      <a:r>
                        <a:t/>
                      </a:r>
                      <a:endParaRPr sz="2600"/>
                    </a:p>
                    <a:p>
                      <a:pPr indent="0" lvl="0" marL="0" rtl="0" algn="ctr">
                        <a:spcBef>
                          <a:spcPts val="0"/>
                        </a:spcBef>
                        <a:spcAft>
                          <a:spcPts val="0"/>
                        </a:spcAft>
                        <a:buNone/>
                      </a:pPr>
                      <a:r>
                        <a:rPr lang="en" sz="2600"/>
                        <a:t>4-5 Sentences</a:t>
                      </a:r>
                      <a:endParaRPr sz="2600"/>
                    </a:p>
                  </a:txBody>
                  <a:tcPr marT="91425" marB="91425" marR="91425" marL="91425">
                    <a:solidFill>
                      <a:srgbClr val="FCE5CD"/>
                    </a:solidFill>
                  </a:tcPr>
                </a:tc>
                <a:tc hMerge="1"/>
              </a:tr>
            </a:tbl>
          </a:graphicData>
        </a:graphic>
      </p:graphicFrame>
      <p:pic>
        <p:nvPicPr>
          <p:cNvPr id="211" name="Google Shape;211;p31"/>
          <p:cNvPicPr preferRelativeResize="0"/>
          <p:nvPr/>
        </p:nvPicPr>
        <p:blipFill rotWithShape="1">
          <a:blip r:embed="rId3">
            <a:alphaModFix/>
          </a:blip>
          <a:srcRect b="13418" l="16106" r="13186" t="9729"/>
          <a:stretch/>
        </p:blipFill>
        <p:spPr>
          <a:xfrm>
            <a:off x="656737" y="2687376"/>
            <a:ext cx="2093923" cy="1969248"/>
          </a:xfrm>
          <a:prstGeom prst="rect">
            <a:avLst/>
          </a:prstGeom>
          <a:noFill/>
          <a:ln>
            <a:noFill/>
          </a:ln>
        </p:spPr>
      </p:pic>
      <p:sp>
        <p:nvSpPr>
          <p:cNvPr id="212" name="Google Shape;212;p31"/>
          <p:cNvSpPr txBox="1"/>
          <p:nvPr/>
        </p:nvSpPr>
        <p:spPr>
          <a:xfrm>
            <a:off x="3288900" y="873950"/>
            <a:ext cx="5855100" cy="30783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1"/>
              </a:buClr>
              <a:buSzPts val="2400"/>
              <a:buAutoNum type="arabicParenR"/>
            </a:pPr>
            <a:r>
              <a:rPr b="1" lang="en" sz="2400">
                <a:solidFill>
                  <a:schemeClr val="dk1"/>
                </a:solidFill>
              </a:rPr>
              <a:t>Scene or a story</a:t>
            </a:r>
            <a:r>
              <a:rPr lang="en" sz="2400">
                <a:solidFill>
                  <a:schemeClr val="dk1"/>
                </a:solidFill>
              </a:rPr>
              <a:t> </a:t>
            </a:r>
            <a:endParaRPr sz="2400">
              <a:solidFill>
                <a:schemeClr val="dk1"/>
              </a:solidFill>
            </a:endParaRPr>
          </a:p>
          <a:p>
            <a:pPr indent="0" lvl="0" marL="0" rtl="0" algn="l">
              <a:spcBef>
                <a:spcPts val="0"/>
              </a:spcBef>
              <a:spcAft>
                <a:spcPts val="0"/>
              </a:spcAft>
              <a:buNone/>
            </a:pPr>
            <a:r>
              <a:t/>
            </a:r>
            <a:endParaRPr sz="2400">
              <a:solidFill>
                <a:schemeClr val="dk1"/>
              </a:solidFill>
            </a:endParaRPr>
          </a:p>
          <a:p>
            <a:pPr indent="0" lvl="0" marL="0" rtl="0" algn="l">
              <a:spcBef>
                <a:spcPts val="0"/>
              </a:spcBef>
              <a:spcAft>
                <a:spcPts val="0"/>
              </a:spcAft>
              <a:buNone/>
            </a:pPr>
            <a:r>
              <a:rPr lang="en" sz="1900" u="sng">
                <a:solidFill>
                  <a:schemeClr val="dk1"/>
                </a:solidFill>
                <a:highlight>
                  <a:srgbClr val="FFFF00"/>
                </a:highlight>
              </a:rPr>
              <a:t>Sentence Starter: </a:t>
            </a:r>
            <a:endParaRPr sz="1900" u="sng">
              <a:solidFill>
                <a:schemeClr val="dk1"/>
              </a:solidFill>
              <a:highlight>
                <a:srgbClr val="FFFF00"/>
              </a:highlight>
            </a:endParaRPr>
          </a:p>
          <a:p>
            <a:pPr indent="0" lvl="0" marL="0" rtl="0" algn="l">
              <a:spcBef>
                <a:spcPts val="0"/>
              </a:spcBef>
              <a:spcAft>
                <a:spcPts val="0"/>
              </a:spcAft>
              <a:buNone/>
            </a:pPr>
            <a:r>
              <a:rPr lang="en" sz="1900">
                <a:solidFill>
                  <a:schemeClr val="dk1"/>
                </a:solidFill>
                <a:highlight>
                  <a:srgbClr val="FFFF00"/>
                </a:highlight>
              </a:rPr>
              <a:t>When the music sounded _____I thought of ______.</a:t>
            </a:r>
            <a:endParaRPr sz="1900">
              <a:solidFill>
                <a:schemeClr val="dk1"/>
              </a:solidFill>
              <a:highlight>
                <a:srgbClr val="FFFF00"/>
              </a:highlight>
            </a:endParaRPr>
          </a:p>
          <a:p>
            <a:pPr indent="0" lvl="0" marL="0" rtl="0" algn="l">
              <a:spcBef>
                <a:spcPts val="0"/>
              </a:spcBef>
              <a:spcAft>
                <a:spcPts val="0"/>
              </a:spcAft>
              <a:buNone/>
            </a:pPr>
            <a:r>
              <a:t/>
            </a:r>
            <a:endParaRPr sz="1900">
              <a:solidFill>
                <a:schemeClr val="dk1"/>
              </a:solidFill>
              <a:highlight>
                <a:srgbClr val="FFFF00"/>
              </a:highlight>
            </a:endParaRPr>
          </a:p>
          <a:p>
            <a:pPr indent="-381000" lvl="0" marL="457200" rtl="0" algn="l">
              <a:spcBef>
                <a:spcPts val="0"/>
              </a:spcBef>
              <a:spcAft>
                <a:spcPts val="0"/>
              </a:spcAft>
              <a:buClr>
                <a:schemeClr val="dk1"/>
              </a:buClr>
              <a:buSzPts val="2400"/>
              <a:buAutoNum type="arabicParenR"/>
            </a:pPr>
            <a:r>
              <a:rPr b="1" lang="en" sz="2400">
                <a:solidFill>
                  <a:schemeClr val="dk1"/>
                </a:solidFill>
              </a:rPr>
              <a:t>Shapes and patterns</a:t>
            </a:r>
            <a:r>
              <a:rPr lang="en" sz="2400">
                <a:solidFill>
                  <a:schemeClr val="dk1"/>
                </a:solidFill>
              </a:rPr>
              <a:t>.</a:t>
            </a:r>
            <a:endParaRPr sz="24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1900" u="sng">
                <a:solidFill>
                  <a:schemeClr val="dk1"/>
                </a:solidFill>
                <a:highlight>
                  <a:srgbClr val="FFFF00"/>
                </a:highlight>
              </a:rPr>
              <a:t>Sentence Starter: </a:t>
            </a:r>
            <a:endParaRPr sz="1900" u="sng">
              <a:solidFill>
                <a:schemeClr val="dk1"/>
              </a:solidFill>
              <a:highlight>
                <a:srgbClr val="FFFF00"/>
              </a:highlight>
            </a:endParaRPr>
          </a:p>
          <a:p>
            <a:pPr indent="0" lvl="0" marL="0" rtl="0" algn="l">
              <a:spcBef>
                <a:spcPts val="0"/>
              </a:spcBef>
              <a:spcAft>
                <a:spcPts val="0"/>
              </a:spcAft>
              <a:buNone/>
            </a:pPr>
            <a:r>
              <a:rPr lang="en" sz="1900">
                <a:solidFill>
                  <a:schemeClr val="dk1"/>
                </a:solidFill>
                <a:highlight>
                  <a:srgbClr val="FFFF00"/>
                </a:highlight>
              </a:rPr>
              <a:t>When the music sounded _______ I drew ______. </a:t>
            </a:r>
            <a:endParaRPr sz="1300"/>
          </a:p>
        </p:txBody>
      </p:sp>
      <p:sp>
        <p:nvSpPr>
          <p:cNvPr id="213" name="Google Shape;213;p31"/>
          <p:cNvSpPr txBox="1"/>
          <p:nvPr/>
        </p:nvSpPr>
        <p:spPr>
          <a:xfrm>
            <a:off x="3288900" y="4074450"/>
            <a:ext cx="5703900" cy="7080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1"/>
                </a:solidFill>
              </a:rPr>
              <a:t>Musical Vocab</a:t>
            </a:r>
            <a:r>
              <a:rPr lang="en" sz="1700">
                <a:solidFill>
                  <a:schemeClr val="dk1"/>
                </a:solidFill>
              </a:rPr>
              <a:t>: tempo (fast/slow), pitch (high/low), beat/rhythm, phrasing, instruments</a:t>
            </a:r>
            <a:endParaRPr sz="17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idx="1" type="body"/>
          </p:nvPr>
        </p:nvSpPr>
        <p:spPr>
          <a:xfrm>
            <a:off x="144425" y="362500"/>
            <a:ext cx="2657400" cy="46764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sz="2600">
                <a:solidFill>
                  <a:schemeClr val="dk1"/>
                </a:solidFill>
              </a:rPr>
              <a:t>The Silk Road</a:t>
            </a:r>
            <a:endParaRPr sz="2600">
              <a:solidFill>
                <a:schemeClr val="dk1"/>
              </a:solidFill>
            </a:endParaRPr>
          </a:p>
          <a:p>
            <a:pPr indent="0" lvl="0" marL="0" rtl="0" algn="ctr">
              <a:spcBef>
                <a:spcPts val="0"/>
              </a:spcBef>
              <a:spcAft>
                <a:spcPts val="0"/>
              </a:spcAft>
              <a:buNone/>
            </a:pPr>
            <a:r>
              <a:t/>
            </a:r>
            <a:endParaRPr sz="2600">
              <a:solidFill>
                <a:schemeClr val="dk1"/>
              </a:solidFill>
            </a:endParaRPr>
          </a:p>
          <a:p>
            <a:pPr indent="-341947" lvl="0" marL="457200" rtl="0" algn="l">
              <a:lnSpc>
                <a:spcPct val="150000"/>
              </a:lnSpc>
              <a:spcBef>
                <a:spcPts val="0"/>
              </a:spcBef>
              <a:spcAft>
                <a:spcPts val="0"/>
              </a:spcAft>
              <a:buClr>
                <a:schemeClr val="dk1"/>
              </a:buClr>
              <a:buSzPct val="100000"/>
              <a:buChar char="-"/>
            </a:pPr>
            <a:r>
              <a:rPr lang="en" sz="2100">
                <a:solidFill>
                  <a:schemeClr val="dk1"/>
                </a:solidFill>
              </a:rPr>
              <a:t>Tang Dynasty (618–907)</a:t>
            </a:r>
            <a:endParaRPr sz="2100">
              <a:solidFill>
                <a:schemeClr val="dk1"/>
              </a:solidFill>
            </a:endParaRPr>
          </a:p>
          <a:p>
            <a:pPr indent="-341947" lvl="0" marL="457200" rtl="0" algn="l">
              <a:lnSpc>
                <a:spcPct val="150000"/>
              </a:lnSpc>
              <a:spcBef>
                <a:spcPts val="0"/>
              </a:spcBef>
              <a:spcAft>
                <a:spcPts val="0"/>
              </a:spcAft>
              <a:buClr>
                <a:schemeClr val="dk1"/>
              </a:buClr>
              <a:buSzPct val="100000"/>
              <a:buChar char="-"/>
            </a:pPr>
            <a:r>
              <a:rPr lang="en" sz="2100">
                <a:solidFill>
                  <a:schemeClr val="dk1"/>
                </a:solidFill>
              </a:rPr>
              <a:t>NOT one singular road, but a network of trade routes over land and sea</a:t>
            </a:r>
            <a:endParaRPr sz="2100">
              <a:solidFill>
                <a:schemeClr val="dk1"/>
              </a:solidFill>
            </a:endParaRPr>
          </a:p>
          <a:p>
            <a:pPr indent="-341947" lvl="0" marL="457200" rtl="0" algn="l">
              <a:lnSpc>
                <a:spcPct val="150000"/>
              </a:lnSpc>
              <a:spcBef>
                <a:spcPts val="0"/>
              </a:spcBef>
              <a:spcAft>
                <a:spcPts val="0"/>
              </a:spcAft>
              <a:buClr>
                <a:schemeClr val="dk1"/>
              </a:buClr>
              <a:buSzPct val="100000"/>
              <a:buChar char="-"/>
            </a:pPr>
            <a:r>
              <a:rPr lang="en" sz="2100">
                <a:solidFill>
                  <a:schemeClr val="dk1"/>
                </a:solidFill>
              </a:rPr>
              <a:t>Exchange of physical objects, but also culture, languages, and even music.</a:t>
            </a:r>
            <a:endParaRPr sz="2500">
              <a:solidFill>
                <a:schemeClr val="dk1"/>
              </a:solidFill>
            </a:endParaRPr>
          </a:p>
        </p:txBody>
      </p:sp>
      <p:pic>
        <p:nvPicPr>
          <p:cNvPr id="66" name="Google Shape;66;p14"/>
          <p:cNvPicPr preferRelativeResize="0"/>
          <p:nvPr/>
        </p:nvPicPr>
        <p:blipFill>
          <a:blip r:embed="rId3">
            <a:alphaModFix/>
          </a:blip>
          <a:stretch>
            <a:fillRect/>
          </a:stretch>
        </p:blipFill>
        <p:spPr>
          <a:xfrm>
            <a:off x="2619600" y="104600"/>
            <a:ext cx="6158100" cy="49342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txBox="1"/>
          <p:nvPr>
            <p:ph type="title"/>
          </p:nvPr>
        </p:nvSpPr>
        <p:spPr>
          <a:xfrm>
            <a:off x="311700" y="30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Concertina - Commentary   </a:t>
            </a:r>
            <a:endParaRPr/>
          </a:p>
        </p:txBody>
      </p:sp>
      <p:graphicFrame>
        <p:nvGraphicFramePr>
          <p:cNvPr id="219" name="Google Shape;219;p32"/>
          <p:cNvGraphicFramePr/>
          <p:nvPr/>
        </p:nvGraphicFramePr>
        <p:xfrm>
          <a:off x="269550" y="873950"/>
          <a:ext cx="3000000" cy="3000000"/>
        </p:xfrm>
        <a:graphic>
          <a:graphicData uri="http://schemas.openxmlformats.org/drawingml/2006/table">
            <a:tbl>
              <a:tblPr>
                <a:noFill/>
                <a:tableStyleId>{19873571-5D66-4F0F-8F3E-87B43BFCE005}</a:tableStyleId>
              </a:tblPr>
              <a:tblGrid>
                <a:gridCol w="1434150"/>
                <a:gridCol w="1434150"/>
              </a:tblGrid>
              <a:tr h="4083175">
                <a:tc gridSpan="2">
                  <a:txBody>
                    <a:bodyPr/>
                    <a:lstStyle/>
                    <a:p>
                      <a:pPr indent="0" lvl="0" marL="0" rtl="0" algn="ctr">
                        <a:spcBef>
                          <a:spcPts val="0"/>
                        </a:spcBef>
                        <a:spcAft>
                          <a:spcPts val="0"/>
                        </a:spcAft>
                        <a:buNone/>
                      </a:pPr>
                      <a:r>
                        <a:rPr lang="en" sz="2600"/>
                        <a:t>Response and </a:t>
                      </a:r>
                      <a:r>
                        <a:rPr lang="en" sz="2600">
                          <a:highlight>
                            <a:srgbClr val="FF9900"/>
                          </a:highlight>
                        </a:rPr>
                        <a:t>Commentary</a:t>
                      </a:r>
                      <a:endParaRPr sz="2600">
                        <a:highlight>
                          <a:srgbClr val="FF9900"/>
                        </a:highlight>
                      </a:endParaRPr>
                    </a:p>
                    <a:p>
                      <a:pPr indent="0" lvl="0" marL="0" rtl="0" algn="ctr">
                        <a:spcBef>
                          <a:spcPts val="0"/>
                        </a:spcBef>
                        <a:spcAft>
                          <a:spcPts val="0"/>
                        </a:spcAft>
                        <a:buNone/>
                      </a:pPr>
                      <a:r>
                        <a:t/>
                      </a:r>
                      <a:endParaRPr sz="2600">
                        <a:highlight>
                          <a:srgbClr val="FF9900"/>
                        </a:highlight>
                      </a:endParaRPr>
                    </a:p>
                    <a:p>
                      <a:pPr indent="0" lvl="0" marL="0" rtl="0" algn="ctr">
                        <a:spcBef>
                          <a:spcPts val="0"/>
                        </a:spcBef>
                        <a:spcAft>
                          <a:spcPts val="0"/>
                        </a:spcAft>
                        <a:buNone/>
                      </a:pPr>
                      <a:r>
                        <a:rPr lang="en" sz="2600"/>
                        <a:t>1/3</a:t>
                      </a:r>
                      <a:endParaRPr sz="2600"/>
                    </a:p>
                    <a:p>
                      <a:pPr indent="0" lvl="0" marL="0" rtl="0" algn="ctr">
                        <a:spcBef>
                          <a:spcPts val="0"/>
                        </a:spcBef>
                        <a:spcAft>
                          <a:spcPts val="0"/>
                        </a:spcAft>
                        <a:buNone/>
                      </a:pPr>
                      <a:r>
                        <a:rPr lang="en" sz="2600"/>
                        <a:t>Swap </a:t>
                      </a:r>
                      <a:r>
                        <a:rPr lang="en" sz="2600">
                          <a:highlight>
                            <a:srgbClr val="FF9900"/>
                          </a:highlight>
                        </a:rPr>
                        <a:t> </a:t>
                      </a:r>
                      <a:endParaRPr sz="2600">
                        <a:highlight>
                          <a:srgbClr val="FF9900"/>
                        </a:highlight>
                      </a:endParaRPr>
                    </a:p>
                  </a:txBody>
                  <a:tcPr marT="91425" marB="91425" marR="91425" marL="91425">
                    <a:solidFill>
                      <a:srgbClr val="FCE5CD"/>
                    </a:solidFill>
                  </a:tcPr>
                </a:tc>
                <a:tc hMerge="1"/>
              </a:tr>
            </a:tbl>
          </a:graphicData>
        </a:graphic>
      </p:graphicFrame>
      <p:pic>
        <p:nvPicPr>
          <p:cNvPr id="220" name="Google Shape;220;p32"/>
          <p:cNvPicPr preferRelativeResize="0"/>
          <p:nvPr/>
        </p:nvPicPr>
        <p:blipFill>
          <a:blip r:embed="rId3">
            <a:alphaModFix/>
          </a:blip>
          <a:stretch>
            <a:fillRect/>
          </a:stretch>
        </p:blipFill>
        <p:spPr>
          <a:xfrm>
            <a:off x="707175" y="2302175"/>
            <a:ext cx="1993050" cy="1993050"/>
          </a:xfrm>
          <a:prstGeom prst="rect">
            <a:avLst/>
          </a:prstGeom>
          <a:noFill/>
          <a:ln>
            <a:noFill/>
          </a:ln>
        </p:spPr>
      </p:pic>
      <p:sp>
        <p:nvSpPr>
          <p:cNvPr id="221" name="Google Shape;221;p32"/>
          <p:cNvSpPr txBox="1"/>
          <p:nvPr/>
        </p:nvSpPr>
        <p:spPr>
          <a:xfrm>
            <a:off x="3306800" y="873950"/>
            <a:ext cx="5525400" cy="3879000"/>
          </a:xfrm>
          <a:prstGeom prst="rect">
            <a:avLst/>
          </a:prstGeom>
          <a:noFill/>
          <a:ln>
            <a:noFill/>
          </a:ln>
        </p:spPr>
        <p:txBody>
          <a:bodyPr anchorCtr="0" anchor="t" bIns="91425" lIns="91425" spcFirstLastPara="1" rIns="91425" wrap="square" tIns="91425">
            <a:spAutoFit/>
          </a:bodyPr>
          <a:lstStyle/>
          <a:p>
            <a:pPr indent="-400050" lvl="0" marL="457200" rtl="0" algn="l">
              <a:spcBef>
                <a:spcPts val="0"/>
              </a:spcBef>
              <a:spcAft>
                <a:spcPts val="0"/>
              </a:spcAft>
              <a:buClr>
                <a:schemeClr val="dk1"/>
              </a:buClr>
              <a:buSzPts val="2700"/>
              <a:buAutoNum type="arabicParenR"/>
            </a:pPr>
            <a:r>
              <a:rPr lang="en" sz="2700">
                <a:solidFill>
                  <a:schemeClr val="dk1"/>
                </a:solidFill>
              </a:rPr>
              <a:t>Swap papers with your partner.</a:t>
            </a:r>
            <a:endParaRPr sz="2700">
              <a:solidFill>
                <a:schemeClr val="dk1"/>
              </a:solidFill>
            </a:endParaRPr>
          </a:p>
          <a:p>
            <a:pPr indent="0" lvl="0" marL="0" rtl="0" algn="l">
              <a:spcBef>
                <a:spcPts val="0"/>
              </a:spcBef>
              <a:spcAft>
                <a:spcPts val="0"/>
              </a:spcAft>
              <a:buNone/>
            </a:pPr>
            <a:r>
              <a:t/>
            </a:r>
            <a:endParaRPr sz="3000">
              <a:solidFill>
                <a:schemeClr val="dk1"/>
              </a:solidFill>
            </a:endParaRPr>
          </a:p>
          <a:p>
            <a:pPr indent="0" lvl="0" marL="0" rtl="0" algn="ctr">
              <a:spcBef>
                <a:spcPts val="0"/>
              </a:spcBef>
              <a:spcAft>
                <a:spcPts val="0"/>
              </a:spcAft>
              <a:buNone/>
            </a:pPr>
            <a:r>
              <a:rPr lang="en" sz="3600">
                <a:solidFill>
                  <a:schemeClr val="dk1"/>
                </a:solidFill>
              </a:rPr>
              <a:t>👀 </a:t>
            </a:r>
            <a:r>
              <a:rPr lang="en" sz="2400">
                <a:solidFill>
                  <a:schemeClr val="dk1"/>
                </a:solidFill>
              </a:rPr>
              <a:t>Look at your partner's image. </a:t>
            </a:r>
            <a:endParaRPr sz="2400">
              <a:solidFill>
                <a:schemeClr val="dk1"/>
              </a:solidFill>
            </a:endParaRPr>
          </a:p>
          <a:p>
            <a:pPr indent="0" lvl="0" marL="457200" rtl="0" algn="ctr">
              <a:spcBef>
                <a:spcPts val="0"/>
              </a:spcBef>
              <a:spcAft>
                <a:spcPts val="0"/>
              </a:spcAft>
              <a:buNone/>
            </a:pPr>
            <a:r>
              <a:t/>
            </a:r>
            <a:endParaRPr sz="2400">
              <a:solidFill>
                <a:schemeClr val="dk1"/>
              </a:solidFill>
            </a:endParaRPr>
          </a:p>
          <a:p>
            <a:pPr indent="0" lvl="0" marL="0" rtl="0" algn="ctr">
              <a:spcBef>
                <a:spcPts val="0"/>
              </a:spcBef>
              <a:spcAft>
                <a:spcPts val="0"/>
              </a:spcAft>
              <a:buNone/>
            </a:pPr>
            <a:r>
              <a:rPr lang="en" sz="3600">
                <a:solidFill>
                  <a:schemeClr val="dk1"/>
                </a:solidFill>
              </a:rPr>
              <a:t>📖 </a:t>
            </a:r>
            <a:r>
              <a:rPr lang="en" sz="2300">
                <a:solidFill>
                  <a:schemeClr val="dk1"/>
                </a:solidFill>
              </a:rPr>
              <a:t>Read what your partner wrote. </a:t>
            </a:r>
            <a:endParaRPr sz="2300">
              <a:solidFill>
                <a:schemeClr val="dk1"/>
              </a:solidFill>
            </a:endParaRPr>
          </a:p>
          <a:p>
            <a:pPr indent="0" lvl="0" marL="0" rtl="0" algn="ctr">
              <a:spcBef>
                <a:spcPts val="0"/>
              </a:spcBef>
              <a:spcAft>
                <a:spcPts val="0"/>
              </a:spcAft>
              <a:buNone/>
            </a:pPr>
            <a:r>
              <a:t/>
            </a:r>
            <a:endParaRPr sz="2300">
              <a:solidFill>
                <a:schemeClr val="dk1"/>
              </a:solidFill>
            </a:endParaRPr>
          </a:p>
          <a:p>
            <a:pPr indent="0" lvl="0" marL="0" rtl="0" algn="ctr">
              <a:spcBef>
                <a:spcPts val="0"/>
              </a:spcBef>
              <a:spcAft>
                <a:spcPts val="0"/>
              </a:spcAft>
              <a:buNone/>
            </a:pPr>
            <a:r>
              <a:rPr lang="en" sz="2300" u="sng">
                <a:solidFill>
                  <a:schemeClr val="dk1"/>
                </a:solidFill>
              </a:rPr>
              <a:t>Underline</a:t>
            </a:r>
            <a:r>
              <a:rPr lang="en" sz="2300">
                <a:solidFill>
                  <a:schemeClr val="dk1"/>
                </a:solidFill>
              </a:rPr>
              <a:t> 3-4 spots in their writing that you are going to comment on.  </a:t>
            </a:r>
            <a:endParaRPr sz="2300">
              <a:solidFill>
                <a:schemeClr val="dk1"/>
              </a:solidFill>
            </a:endParaRPr>
          </a:p>
          <a:p>
            <a:pPr indent="0" lvl="0" marL="0" rtl="0" algn="l">
              <a:spcBef>
                <a:spcPts val="0"/>
              </a:spcBef>
              <a:spcAft>
                <a:spcPts val="0"/>
              </a:spcAft>
              <a:buNone/>
            </a:pPr>
            <a:r>
              <a:t/>
            </a:r>
            <a:endParaRPr sz="1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3"/>
          <p:cNvSpPr txBox="1"/>
          <p:nvPr>
            <p:ph type="title"/>
          </p:nvPr>
        </p:nvSpPr>
        <p:spPr>
          <a:xfrm>
            <a:off x="311700" y="30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Concertina - Commentary   </a:t>
            </a:r>
            <a:endParaRPr/>
          </a:p>
        </p:txBody>
      </p:sp>
      <p:graphicFrame>
        <p:nvGraphicFramePr>
          <p:cNvPr id="227" name="Google Shape;227;p33"/>
          <p:cNvGraphicFramePr/>
          <p:nvPr/>
        </p:nvGraphicFramePr>
        <p:xfrm>
          <a:off x="269550" y="873950"/>
          <a:ext cx="3000000" cy="3000000"/>
        </p:xfrm>
        <a:graphic>
          <a:graphicData uri="http://schemas.openxmlformats.org/drawingml/2006/table">
            <a:tbl>
              <a:tblPr>
                <a:noFill/>
                <a:tableStyleId>{19873571-5D66-4F0F-8F3E-87B43BFCE005}</a:tableStyleId>
              </a:tblPr>
              <a:tblGrid>
                <a:gridCol w="1434150"/>
                <a:gridCol w="1434150"/>
              </a:tblGrid>
              <a:tr h="4083175">
                <a:tc gridSpan="2">
                  <a:txBody>
                    <a:bodyPr/>
                    <a:lstStyle/>
                    <a:p>
                      <a:pPr indent="0" lvl="0" marL="0" rtl="0" algn="ctr">
                        <a:spcBef>
                          <a:spcPts val="0"/>
                        </a:spcBef>
                        <a:spcAft>
                          <a:spcPts val="0"/>
                        </a:spcAft>
                        <a:buNone/>
                      </a:pPr>
                      <a:r>
                        <a:rPr lang="en" sz="2600"/>
                        <a:t>Response and </a:t>
                      </a:r>
                      <a:r>
                        <a:rPr lang="en" sz="2600">
                          <a:highlight>
                            <a:srgbClr val="FF9900"/>
                          </a:highlight>
                        </a:rPr>
                        <a:t>Commentary </a:t>
                      </a:r>
                      <a:endParaRPr sz="2600">
                        <a:highlight>
                          <a:srgbClr val="FF9900"/>
                        </a:highlight>
                      </a:endParaRPr>
                    </a:p>
                    <a:p>
                      <a:pPr indent="0" lvl="0" marL="0" rtl="0" algn="ctr">
                        <a:spcBef>
                          <a:spcPts val="0"/>
                        </a:spcBef>
                        <a:spcAft>
                          <a:spcPts val="0"/>
                        </a:spcAft>
                        <a:buNone/>
                      </a:pPr>
                      <a:r>
                        <a:t/>
                      </a:r>
                      <a:endParaRPr sz="2600">
                        <a:highlight>
                          <a:srgbClr val="FF9900"/>
                        </a:highlight>
                      </a:endParaRPr>
                    </a:p>
                    <a:p>
                      <a:pPr indent="0" lvl="0" marL="0" rtl="0" algn="ctr">
                        <a:spcBef>
                          <a:spcPts val="0"/>
                        </a:spcBef>
                        <a:spcAft>
                          <a:spcPts val="0"/>
                        </a:spcAft>
                        <a:buClr>
                          <a:schemeClr val="dk1"/>
                        </a:buClr>
                        <a:buSzPts val="1100"/>
                        <a:buFont typeface="Arial"/>
                        <a:buNone/>
                      </a:pPr>
                      <a:r>
                        <a:rPr lang="en" sz="2600">
                          <a:solidFill>
                            <a:schemeClr val="dk1"/>
                          </a:solidFill>
                        </a:rPr>
                        <a:t>2/3</a:t>
                      </a:r>
                      <a:endParaRPr sz="2600">
                        <a:solidFill>
                          <a:schemeClr val="dk1"/>
                        </a:solidFill>
                      </a:endParaRPr>
                    </a:p>
                    <a:p>
                      <a:pPr indent="0" lvl="0" marL="0" rtl="0" algn="ctr">
                        <a:spcBef>
                          <a:spcPts val="0"/>
                        </a:spcBef>
                        <a:spcAft>
                          <a:spcPts val="0"/>
                        </a:spcAft>
                        <a:buClr>
                          <a:schemeClr val="dk1"/>
                        </a:buClr>
                        <a:buSzPts val="1100"/>
                        <a:buFont typeface="Arial"/>
                        <a:buNone/>
                      </a:pPr>
                      <a:r>
                        <a:rPr lang="en" sz="2600">
                          <a:solidFill>
                            <a:schemeClr val="dk1"/>
                          </a:solidFill>
                        </a:rPr>
                        <a:t>Rotate</a:t>
                      </a:r>
                      <a:endParaRPr sz="2600">
                        <a:highlight>
                          <a:srgbClr val="FF9900"/>
                        </a:highlight>
                      </a:endParaRPr>
                    </a:p>
                  </a:txBody>
                  <a:tcPr marT="91425" marB="91425" marR="91425" marL="91425">
                    <a:solidFill>
                      <a:srgbClr val="FCE5CD"/>
                    </a:solidFill>
                  </a:tcPr>
                </a:tc>
                <a:tc hMerge="1"/>
              </a:tr>
            </a:tbl>
          </a:graphicData>
        </a:graphic>
      </p:graphicFrame>
      <p:pic>
        <p:nvPicPr>
          <p:cNvPr id="228" name="Google Shape;228;p33"/>
          <p:cNvPicPr preferRelativeResize="0"/>
          <p:nvPr/>
        </p:nvPicPr>
        <p:blipFill rotWithShape="1">
          <a:blip r:embed="rId3">
            <a:alphaModFix/>
          </a:blip>
          <a:srcRect b="17087" l="6723" r="1802" t="17317"/>
          <a:stretch/>
        </p:blipFill>
        <p:spPr>
          <a:xfrm>
            <a:off x="3256389" y="953712"/>
            <a:ext cx="3661394" cy="1969252"/>
          </a:xfrm>
          <a:prstGeom prst="rect">
            <a:avLst/>
          </a:prstGeom>
          <a:noFill/>
          <a:ln>
            <a:noFill/>
          </a:ln>
        </p:spPr>
      </p:pic>
      <p:pic>
        <p:nvPicPr>
          <p:cNvPr id="229" name="Google Shape;229;p33"/>
          <p:cNvPicPr preferRelativeResize="0"/>
          <p:nvPr/>
        </p:nvPicPr>
        <p:blipFill rotWithShape="1">
          <a:blip r:embed="rId3">
            <a:alphaModFix/>
          </a:blip>
          <a:srcRect b="17087" l="6723" r="1802" t="17317"/>
          <a:stretch/>
        </p:blipFill>
        <p:spPr>
          <a:xfrm rot="5400000">
            <a:off x="6198725" y="1791300"/>
            <a:ext cx="3624724" cy="1949526"/>
          </a:xfrm>
          <a:prstGeom prst="rect">
            <a:avLst/>
          </a:prstGeom>
          <a:noFill/>
          <a:ln>
            <a:noFill/>
          </a:ln>
        </p:spPr>
      </p:pic>
      <p:sp>
        <p:nvSpPr>
          <p:cNvPr id="230" name="Google Shape;230;p33"/>
          <p:cNvSpPr txBox="1"/>
          <p:nvPr/>
        </p:nvSpPr>
        <p:spPr>
          <a:xfrm>
            <a:off x="3351575" y="3166450"/>
            <a:ext cx="3471000" cy="1277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chemeClr val="dk1"/>
                </a:solidFill>
              </a:rPr>
              <a:t>2) Rotate your </a:t>
            </a:r>
            <a:r>
              <a:rPr b="1" lang="en" sz="3400">
                <a:solidFill>
                  <a:schemeClr val="dk1"/>
                </a:solidFill>
              </a:rPr>
              <a:t>concertina </a:t>
            </a:r>
            <a:r>
              <a:rPr lang="en" sz="3400">
                <a:solidFill>
                  <a:schemeClr val="dk1"/>
                </a:solidFill>
              </a:rPr>
              <a:t>90</a:t>
            </a:r>
            <a:r>
              <a:rPr lang="en" sz="3700">
                <a:solidFill>
                  <a:schemeClr val="dk1"/>
                </a:solidFill>
              </a:rPr>
              <a:t>°</a:t>
            </a:r>
            <a:endParaRPr sz="3700">
              <a:solidFill>
                <a:schemeClr val="dk1"/>
              </a:solidFill>
            </a:endParaRPr>
          </a:p>
        </p:txBody>
      </p:sp>
      <p:cxnSp>
        <p:nvCxnSpPr>
          <p:cNvPr id="231" name="Google Shape;231;p33"/>
          <p:cNvCxnSpPr/>
          <p:nvPr/>
        </p:nvCxnSpPr>
        <p:spPr>
          <a:xfrm>
            <a:off x="8015375" y="215650"/>
            <a:ext cx="11700" cy="658200"/>
          </a:xfrm>
          <a:prstGeom prst="straightConnector1">
            <a:avLst/>
          </a:prstGeom>
          <a:noFill/>
          <a:ln cap="flat" cmpd="sng" w="38100">
            <a:solidFill>
              <a:srgbClr val="FF0000"/>
            </a:solidFill>
            <a:prstDash val="solid"/>
            <a:round/>
            <a:headEnd len="med" w="med" type="none"/>
            <a:tailEnd len="med" w="med" type="triangle"/>
          </a:ln>
        </p:spPr>
      </p:cxnSp>
      <p:sp>
        <p:nvSpPr>
          <p:cNvPr id="232" name="Google Shape;232;p33"/>
          <p:cNvSpPr/>
          <p:nvPr/>
        </p:nvSpPr>
        <p:spPr>
          <a:xfrm>
            <a:off x="844675" y="3044650"/>
            <a:ext cx="1509600" cy="1475100"/>
          </a:xfrm>
          <a:prstGeom prst="bentArrow">
            <a:avLst>
              <a:gd fmla="val 25000" name="adj1"/>
              <a:gd fmla="val 25000" name="adj2"/>
              <a:gd fmla="val 25000" name="adj3"/>
              <a:gd fmla="val 43750" name="adj4"/>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300" fill="hold"/>
                                        <p:tgtEl>
                                          <p:spTgt spid="22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txBox="1"/>
          <p:nvPr>
            <p:ph type="title"/>
          </p:nvPr>
        </p:nvSpPr>
        <p:spPr>
          <a:xfrm>
            <a:off x="311700" y="30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Concertina - Commentary   </a:t>
            </a:r>
            <a:endParaRPr/>
          </a:p>
        </p:txBody>
      </p:sp>
      <p:graphicFrame>
        <p:nvGraphicFramePr>
          <p:cNvPr id="238" name="Google Shape;238;p34"/>
          <p:cNvGraphicFramePr/>
          <p:nvPr/>
        </p:nvGraphicFramePr>
        <p:xfrm>
          <a:off x="269550" y="873950"/>
          <a:ext cx="3000000" cy="3000000"/>
        </p:xfrm>
        <a:graphic>
          <a:graphicData uri="http://schemas.openxmlformats.org/drawingml/2006/table">
            <a:tbl>
              <a:tblPr>
                <a:noFill/>
                <a:tableStyleId>{19873571-5D66-4F0F-8F3E-87B43BFCE005}</a:tableStyleId>
              </a:tblPr>
              <a:tblGrid>
                <a:gridCol w="1434150"/>
                <a:gridCol w="1434150"/>
              </a:tblGrid>
              <a:tr h="4083175">
                <a:tc gridSpan="2">
                  <a:txBody>
                    <a:bodyPr/>
                    <a:lstStyle/>
                    <a:p>
                      <a:pPr indent="0" lvl="0" marL="0" rtl="0" algn="ctr">
                        <a:spcBef>
                          <a:spcPts val="0"/>
                        </a:spcBef>
                        <a:spcAft>
                          <a:spcPts val="0"/>
                        </a:spcAft>
                        <a:buNone/>
                      </a:pPr>
                      <a:r>
                        <a:rPr lang="en" sz="2600"/>
                        <a:t>Response and </a:t>
                      </a:r>
                      <a:r>
                        <a:rPr lang="en" sz="2600">
                          <a:highlight>
                            <a:srgbClr val="FF9900"/>
                          </a:highlight>
                        </a:rPr>
                        <a:t>Commentary </a:t>
                      </a:r>
                      <a:endParaRPr sz="2600">
                        <a:highlight>
                          <a:srgbClr val="FF9900"/>
                        </a:highlight>
                      </a:endParaRPr>
                    </a:p>
                    <a:p>
                      <a:pPr indent="0" lvl="0" marL="0" rtl="0" algn="ctr">
                        <a:spcBef>
                          <a:spcPts val="0"/>
                        </a:spcBef>
                        <a:spcAft>
                          <a:spcPts val="0"/>
                        </a:spcAft>
                        <a:buNone/>
                      </a:pPr>
                      <a:r>
                        <a:t/>
                      </a:r>
                      <a:endParaRPr sz="2600">
                        <a:highlight>
                          <a:srgbClr val="FF9900"/>
                        </a:highlight>
                      </a:endParaRPr>
                    </a:p>
                    <a:p>
                      <a:pPr indent="0" lvl="0" marL="0" rtl="0" algn="ctr">
                        <a:spcBef>
                          <a:spcPts val="0"/>
                        </a:spcBef>
                        <a:spcAft>
                          <a:spcPts val="0"/>
                        </a:spcAft>
                        <a:buNone/>
                      </a:pPr>
                      <a:r>
                        <a:rPr lang="en" sz="2600"/>
                        <a:t>3/3</a:t>
                      </a:r>
                      <a:endParaRPr sz="2600"/>
                    </a:p>
                    <a:p>
                      <a:pPr indent="0" lvl="0" marL="0" rtl="0" algn="ctr">
                        <a:spcBef>
                          <a:spcPts val="0"/>
                        </a:spcBef>
                        <a:spcAft>
                          <a:spcPts val="0"/>
                        </a:spcAft>
                        <a:buClr>
                          <a:schemeClr val="dk1"/>
                        </a:buClr>
                        <a:buSzPts val="1100"/>
                        <a:buFont typeface="Arial"/>
                        <a:buNone/>
                      </a:pPr>
                      <a:r>
                        <a:rPr lang="en" sz="2600">
                          <a:solidFill>
                            <a:schemeClr val="dk1"/>
                          </a:solidFill>
                        </a:rPr>
                        <a:t>3-4 Sentences</a:t>
                      </a:r>
                      <a:endParaRPr sz="2600">
                        <a:highlight>
                          <a:srgbClr val="FF9900"/>
                        </a:highlight>
                      </a:endParaRPr>
                    </a:p>
                  </a:txBody>
                  <a:tcPr marT="91425" marB="91425" marR="91425" marL="91425">
                    <a:solidFill>
                      <a:srgbClr val="FCE5CD"/>
                    </a:solidFill>
                  </a:tcPr>
                </a:tc>
                <a:tc hMerge="1"/>
              </a:tr>
            </a:tbl>
          </a:graphicData>
        </a:graphic>
      </p:graphicFrame>
      <p:pic>
        <p:nvPicPr>
          <p:cNvPr id="239" name="Google Shape;239;p34"/>
          <p:cNvPicPr preferRelativeResize="0"/>
          <p:nvPr/>
        </p:nvPicPr>
        <p:blipFill rotWithShape="1">
          <a:blip r:embed="rId3">
            <a:alphaModFix/>
          </a:blip>
          <a:srcRect b="13418" l="16106" r="13186" t="9729"/>
          <a:stretch/>
        </p:blipFill>
        <p:spPr>
          <a:xfrm>
            <a:off x="728938" y="3033300"/>
            <a:ext cx="1949525" cy="1833461"/>
          </a:xfrm>
          <a:prstGeom prst="rect">
            <a:avLst/>
          </a:prstGeom>
          <a:noFill/>
          <a:ln>
            <a:noFill/>
          </a:ln>
        </p:spPr>
      </p:pic>
      <p:pic>
        <p:nvPicPr>
          <p:cNvPr id="240" name="Google Shape;240;p34"/>
          <p:cNvPicPr preferRelativeResize="0"/>
          <p:nvPr/>
        </p:nvPicPr>
        <p:blipFill rotWithShape="1">
          <a:blip r:embed="rId4">
            <a:alphaModFix/>
          </a:blip>
          <a:srcRect b="17087" l="6723" r="1802" t="17317"/>
          <a:stretch/>
        </p:blipFill>
        <p:spPr>
          <a:xfrm rot="5400000">
            <a:off x="6198725" y="1791300"/>
            <a:ext cx="3624724" cy="1949526"/>
          </a:xfrm>
          <a:prstGeom prst="rect">
            <a:avLst/>
          </a:prstGeom>
          <a:noFill/>
          <a:ln>
            <a:noFill/>
          </a:ln>
        </p:spPr>
      </p:pic>
      <p:cxnSp>
        <p:nvCxnSpPr>
          <p:cNvPr id="241" name="Google Shape;241;p34"/>
          <p:cNvCxnSpPr/>
          <p:nvPr/>
        </p:nvCxnSpPr>
        <p:spPr>
          <a:xfrm>
            <a:off x="8015375" y="215650"/>
            <a:ext cx="11700" cy="658200"/>
          </a:xfrm>
          <a:prstGeom prst="straightConnector1">
            <a:avLst/>
          </a:prstGeom>
          <a:noFill/>
          <a:ln cap="flat" cmpd="sng" w="38100">
            <a:solidFill>
              <a:srgbClr val="FF0000"/>
            </a:solidFill>
            <a:prstDash val="solid"/>
            <a:round/>
            <a:headEnd len="med" w="med" type="none"/>
            <a:tailEnd len="med" w="med" type="triangle"/>
          </a:ln>
        </p:spPr>
      </p:cxnSp>
      <p:sp>
        <p:nvSpPr>
          <p:cNvPr id="242" name="Google Shape;242;p34"/>
          <p:cNvSpPr txBox="1"/>
          <p:nvPr/>
        </p:nvSpPr>
        <p:spPr>
          <a:xfrm>
            <a:off x="3137850" y="873950"/>
            <a:ext cx="3898500" cy="437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3000"/>
              <a:t>3) Comment on your partners work. </a:t>
            </a:r>
            <a:endParaRPr sz="3000"/>
          </a:p>
          <a:p>
            <a:pPr indent="0" lvl="0" marL="0" rtl="0" algn="l">
              <a:lnSpc>
                <a:spcPct val="115000"/>
              </a:lnSpc>
              <a:spcBef>
                <a:spcPts val="0"/>
              </a:spcBef>
              <a:spcAft>
                <a:spcPts val="0"/>
              </a:spcAft>
              <a:buNone/>
            </a:pPr>
            <a:r>
              <a:t/>
            </a:r>
            <a:endParaRPr sz="2200"/>
          </a:p>
          <a:p>
            <a:pPr indent="0" lvl="0" marL="0" rtl="0" algn="l">
              <a:lnSpc>
                <a:spcPct val="115000"/>
              </a:lnSpc>
              <a:spcBef>
                <a:spcPts val="0"/>
              </a:spcBef>
              <a:spcAft>
                <a:spcPts val="0"/>
              </a:spcAft>
              <a:buNone/>
            </a:pPr>
            <a:r>
              <a:rPr lang="en" sz="2200"/>
              <a:t>Examples: </a:t>
            </a:r>
            <a:endParaRPr sz="2200"/>
          </a:p>
          <a:p>
            <a:pPr indent="0" lvl="0" marL="0" rtl="0" algn="l">
              <a:lnSpc>
                <a:spcPct val="115000"/>
              </a:lnSpc>
              <a:spcBef>
                <a:spcPts val="0"/>
              </a:spcBef>
              <a:spcAft>
                <a:spcPts val="0"/>
              </a:spcAft>
              <a:buNone/>
            </a:pPr>
            <a:r>
              <a:rPr b="1" lang="en" sz="2200"/>
              <a:t>Ask a question</a:t>
            </a:r>
            <a:endParaRPr b="1" sz="2200"/>
          </a:p>
          <a:p>
            <a:pPr indent="0" lvl="0" marL="0" rtl="0" algn="l">
              <a:lnSpc>
                <a:spcPct val="115000"/>
              </a:lnSpc>
              <a:spcBef>
                <a:spcPts val="0"/>
              </a:spcBef>
              <a:spcAft>
                <a:spcPts val="0"/>
              </a:spcAft>
              <a:buNone/>
            </a:pPr>
            <a:r>
              <a:rPr lang="en" sz="2200"/>
              <a:t>I wonder _________</a:t>
            </a:r>
            <a:endParaRPr sz="2200"/>
          </a:p>
          <a:p>
            <a:pPr indent="0" lvl="0" marL="0" rtl="0" algn="l">
              <a:lnSpc>
                <a:spcPct val="115000"/>
              </a:lnSpc>
              <a:spcBef>
                <a:spcPts val="0"/>
              </a:spcBef>
              <a:spcAft>
                <a:spcPts val="0"/>
              </a:spcAft>
              <a:buNone/>
            </a:pPr>
            <a:r>
              <a:rPr b="1" lang="en" sz="2200"/>
              <a:t>Add new information</a:t>
            </a:r>
            <a:endParaRPr b="1" sz="2200"/>
          </a:p>
          <a:p>
            <a:pPr indent="0" lvl="0" marL="0" rtl="0" algn="l">
              <a:lnSpc>
                <a:spcPct val="115000"/>
              </a:lnSpc>
              <a:spcBef>
                <a:spcPts val="0"/>
              </a:spcBef>
              <a:spcAft>
                <a:spcPts val="0"/>
              </a:spcAft>
              <a:buNone/>
            </a:pPr>
            <a:r>
              <a:rPr lang="en" sz="2200"/>
              <a:t>I think ___________</a:t>
            </a:r>
            <a:endParaRPr sz="2200"/>
          </a:p>
          <a:p>
            <a:pPr indent="0" lvl="0" marL="0" rtl="0" algn="l">
              <a:lnSpc>
                <a:spcPct val="115000"/>
              </a:lnSpc>
              <a:spcBef>
                <a:spcPts val="0"/>
              </a:spcBef>
              <a:spcAft>
                <a:spcPts val="0"/>
              </a:spcAft>
              <a:buNone/>
            </a:pPr>
            <a:r>
              <a:rPr b="1" lang="en" sz="2200"/>
              <a:t>Make a connection </a:t>
            </a:r>
            <a:endParaRPr b="1" sz="2200"/>
          </a:p>
          <a:p>
            <a:pPr indent="0" lvl="0" marL="0" rtl="0" algn="l">
              <a:lnSpc>
                <a:spcPct val="115000"/>
              </a:lnSpc>
              <a:spcBef>
                <a:spcPts val="0"/>
              </a:spcBef>
              <a:spcAft>
                <a:spcPts val="0"/>
              </a:spcAft>
              <a:buNone/>
            </a:pPr>
            <a:r>
              <a:rPr lang="en" sz="2200"/>
              <a:t>I also thought of ______</a:t>
            </a:r>
            <a:r>
              <a:rPr lang="en" sz="2600"/>
              <a:t> </a:t>
            </a:r>
            <a:endParaRPr sz="2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txBox="1"/>
          <p:nvPr>
            <p:ph type="title"/>
          </p:nvPr>
        </p:nvSpPr>
        <p:spPr>
          <a:xfrm>
            <a:off x="311700" y="30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Concertina - Pause and Reflect </a:t>
            </a:r>
            <a:endParaRPr/>
          </a:p>
        </p:txBody>
      </p:sp>
      <p:graphicFrame>
        <p:nvGraphicFramePr>
          <p:cNvPr id="248" name="Google Shape;248;p35"/>
          <p:cNvGraphicFramePr/>
          <p:nvPr/>
        </p:nvGraphicFramePr>
        <p:xfrm>
          <a:off x="269550" y="873950"/>
          <a:ext cx="3000000" cy="3000000"/>
        </p:xfrm>
        <a:graphic>
          <a:graphicData uri="http://schemas.openxmlformats.org/drawingml/2006/table">
            <a:tbl>
              <a:tblPr>
                <a:noFill/>
                <a:tableStyleId>{19873571-5D66-4F0F-8F3E-87B43BFCE005}</a:tableStyleId>
              </a:tblPr>
              <a:tblGrid>
                <a:gridCol w="1434150"/>
                <a:gridCol w="1434150"/>
                <a:gridCol w="1434150"/>
              </a:tblGrid>
              <a:tr h="4124825">
                <a:tc>
                  <a:txBody>
                    <a:bodyPr/>
                    <a:lstStyle/>
                    <a:p>
                      <a:pPr indent="0" lvl="0" marL="0" rtl="0" algn="ctr">
                        <a:spcBef>
                          <a:spcPts val="0"/>
                        </a:spcBef>
                        <a:spcAft>
                          <a:spcPts val="0"/>
                        </a:spcAft>
                        <a:buNone/>
                      </a:pPr>
                      <a:r>
                        <a:rPr lang="en" sz="2600"/>
                        <a:t>Listen and Draw #1</a:t>
                      </a:r>
                      <a:endParaRPr sz="2600"/>
                    </a:p>
                  </a:txBody>
                  <a:tcPr marT="91425" marB="91425" marR="91425" marL="91425">
                    <a:solidFill>
                      <a:srgbClr val="F4CCCC"/>
                    </a:solidFill>
                  </a:tcPr>
                </a:tc>
                <a:tc gridSpan="2">
                  <a:txBody>
                    <a:bodyPr/>
                    <a:lstStyle/>
                    <a:p>
                      <a:pPr indent="0" lvl="0" marL="0" rtl="0" algn="ctr">
                        <a:spcBef>
                          <a:spcPts val="0"/>
                        </a:spcBef>
                        <a:spcAft>
                          <a:spcPts val="0"/>
                        </a:spcAft>
                        <a:buNone/>
                      </a:pPr>
                      <a:r>
                        <a:rPr lang="en" sz="2600"/>
                        <a:t>Response and Commentary </a:t>
                      </a:r>
                      <a:endParaRPr sz="2600"/>
                    </a:p>
                    <a:p>
                      <a:pPr indent="0" lvl="0" marL="0" rtl="0" algn="ctr">
                        <a:spcBef>
                          <a:spcPts val="0"/>
                        </a:spcBef>
                        <a:spcAft>
                          <a:spcPts val="0"/>
                        </a:spcAft>
                        <a:buNone/>
                      </a:pPr>
                      <a:r>
                        <a:t/>
                      </a:r>
                      <a:endParaRPr sz="2600"/>
                    </a:p>
                    <a:p>
                      <a:pPr indent="0" lvl="0" marL="0" rtl="0" algn="ctr">
                        <a:spcBef>
                          <a:spcPts val="0"/>
                        </a:spcBef>
                        <a:spcAft>
                          <a:spcPts val="0"/>
                        </a:spcAft>
                        <a:buNone/>
                      </a:pPr>
                      <a:r>
                        <a:rPr lang="en" sz="2600"/>
                        <a:t>Pair Share </a:t>
                      </a:r>
                      <a:endParaRPr sz="2600"/>
                    </a:p>
                  </a:txBody>
                  <a:tcPr marT="91425" marB="91425" marR="91425" marL="91425">
                    <a:solidFill>
                      <a:srgbClr val="FCE5CD"/>
                    </a:solidFill>
                  </a:tcPr>
                </a:tc>
                <a:tc hMerge="1"/>
              </a:tr>
            </a:tbl>
          </a:graphicData>
        </a:graphic>
      </p:graphicFrame>
      <p:pic>
        <p:nvPicPr>
          <p:cNvPr id="249" name="Google Shape;249;p35"/>
          <p:cNvPicPr preferRelativeResize="0"/>
          <p:nvPr/>
        </p:nvPicPr>
        <p:blipFill>
          <a:blip r:embed="rId3">
            <a:alphaModFix/>
          </a:blip>
          <a:stretch>
            <a:fillRect/>
          </a:stretch>
        </p:blipFill>
        <p:spPr>
          <a:xfrm>
            <a:off x="2237719" y="2705419"/>
            <a:ext cx="1756100" cy="1756100"/>
          </a:xfrm>
          <a:prstGeom prst="rect">
            <a:avLst/>
          </a:prstGeom>
          <a:noFill/>
          <a:ln>
            <a:noFill/>
          </a:ln>
        </p:spPr>
      </p:pic>
      <p:sp>
        <p:nvSpPr>
          <p:cNvPr id="250" name="Google Shape;250;p35"/>
          <p:cNvSpPr txBox="1"/>
          <p:nvPr/>
        </p:nvSpPr>
        <p:spPr>
          <a:xfrm>
            <a:off x="4659400" y="873950"/>
            <a:ext cx="4135200" cy="22533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0"/>
              </a:spcBef>
              <a:spcAft>
                <a:spcPts val="0"/>
              </a:spcAft>
              <a:buClr>
                <a:schemeClr val="dk1"/>
              </a:buClr>
              <a:buSzPts val="2400"/>
              <a:buAutoNum type="arabicParenR"/>
            </a:pPr>
            <a:r>
              <a:rPr lang="en" sz="2400">
                <a:solidFill>
                  <a:schemeClr val="dk1"/>
                </a:solidFill>
              </a:rPr>
              <a:t>Share your comments.</a:t>
            </a:r>
            <a:endParaRPr sz="2400">
              <a:solidFill>
                <a:schemeClr val="dk1"/>
              </a:solidFill>
            </a:endParaRPr>
          </a:p>
          <a:p>
            <a:pPr indent="-381000" lvl="0" marL="457200" rtl="0" algn="l">
              <a:lnSpc>
                <a:spcPct val="115000"/>
              </a:lnSpc>
              <a:spcBef>
                <a:spcPts val="0"/>
              </a:spcBef>
              <a:spcAft>
                <a:spcPts val="0"/>
              </a:spcAft>
              <a:buClr>
                <a:schemeClr val="dk1"/>
              </a:buClr>
              <a:buSzPts val="2400"/>
              <a:buAutoNum type="arabicParenR"/>
            </a:pPr>
            <a:r>
              <a:rPr lang="en" sz="2400">
                <a:solidFill>
                  <a:schemeClr val="dk1"/>
                </a:solidFill>
              </a:rPr>
              <a:t>What was </a:t>
            </a:r>
            <a:r>
              <a:rPr b="1" lang="en" sz="2400">
                <a:solidFill>
                  <a:schemeClr val="dk1"/>
                </a:solidFill>
              </a:rPr>
              <a:t>similar</a:t>
            </a:r>
            <a:r>
              <a:rPr lang="en" sz="2400">
                <a:solidFill>
                  <a:schemeClr val="dk1"/>
                </a:solidFill>
              </a:rPr>
              <a:t> about your drawings and responses?</a:t>
            </a:r>
            <a:endParaRPr sz="2400">
              <a:solidFill>
                <a:schemeClr val="dk1"/>
              </a:solidFill>
            </a:endParaRPr>
          </a:p>
          <a:p>
            <a:pPr indent="-381000" lvl="0" marL="457200" rtl="0" algn="l">
              <a:lnSpc>
                <a:spcPct val="115000"/>
              </a:lnSpc>
              <a:spcBef>
                <a:spcPts val="0"/>
              </a:spcBef>
              <a:spcAft>
                <a:spcPts val="0"/>
              </a:spcAft>
              <a:buClr>
                <a:schemeClr val="dk1"/>
              </a:buClr>
              <a:buSzPts val="2400"/>
              <a:buAutoNum type="arabicParenR"/>
            </a:pPr>
            <a:r>
              <a:rPr lang="en" sz="2400">
                <a:solidFill>
                  <a:schemeClr val="dk1"/>
                </a:solidFill>
              </a:rPr>
              <a:t>What was </a:t>
            </a:r>
            <a:r>
              <a:rPr b="1" lang="en" sz="2400">
                <a:solidFill>
                  <a:schemeClr val="dk1"/>
                </a:solidFill>
              </a:rPr>
              <a:t>different</a:t>
            </a:r>
            <a:r>
              <a:rPr lang="en" sz="2400">
                <a:solidFill>
                  <a:schemeClr val="dk1"/>
                </a:solidFill>
              </a:rPr>
              <a:t>?</a:t>
            </a:r>
            <a:endParaRPr sz="2400">
              <a:solidFill>
                <a:schemeClr val="dk1"/>
              </a:solidFill>
            </a:endParaRPr>
          </a:p>
        </p:txBody>
      </p:sp>
      <p:pic>
        <p:nvPicPr>
          <p:cNvPr id="251" name="Google Shape;251;p35"/>
          <p:cNvPicPr preferRelativeResize="0"/>
          <p:nvPr/>
        </p:nvPicPr>
        <p:blipFill rotWithShape="1">
          <a:blip r:embed="rId4">
            <a:alphaModFix/>
          </a:blip>
          <a:srcRect b="17087" l="6723" r="1802" t="17317"/>
          <a:stretch/>
        </p:blipFill>
        <p:spPr>
          <a:xfrm>
            <a:off x="4764523" y="3173450"/>
            <a:ext cx="3924951" cy="17561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6"/>
          <p:cNvSpPr txBox="1"/>
          <p:nvPr>
            <p:ph type="title"/>
          </p:nvPr>
        </p:nvSpPr>
        <p:spPr>
          <a:xfrm>
            <a:off x="311700" y="30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Concertina </a:t>
            </a:r>
            <a:endParaRPr/>
          </a:p>
        </p:txBody>
      </p:sp>
      <p:graphicFrame>
        <p:nvGraphicFramePr>
          <p:cNvPr id="257" name="Google Shape;257;p36"/>
          <p:cNvGraphicFramePr/>
          <p:nvPr/>
        </p:nvGraphicFramePr>
        <p:xfrm>
          <a:off x="269550" y="873950"/>
          <a:ext cx="3000000" cy="3000000"/>
        </p:xfrm>
        <a:graphic>
          <a:graphicData uri="http://schemas.openxmlformats.org/drawingml/2006/table">
            <a:tbl>
              <a:tblPr>
                <a:noFill/>
                <a:tableStyleId>{19873571-5D66-4F0F-8F3E-87B43BFCE005}</a:tableStyleId>
              </a:tblPr>
              <a:tblGrid>
                <a:gridCol w="1434150"/>
                <a:gridCol w="1434150"/>
                <a:gridCol w="1434150"/>
                <a:gridCol w="1434150"/>
                <a:gridCol w="1434150"/>
                <a:gridCol w="1434150"/>
              </a:tblGrid>
              <a:tr h="3723750">
                <a:tc>
                  <a:txBody>
                    <a:bodyPr/>
                    <a:lstStyle/>
                    <a:p>
                      <a:pPr indent="0" lvl="0" marL="0" rtl="0" algn="ctr">
                        <a:spcBef>
                          <a:spcPts val="0"/>
                        </a:spcBef>
                        <a:spcAft>
                          <a:spcPts val="0"/>
                        </a:spcAft>
                        <a:buNone/>
                      </a:pPr>
                      <a:r>
                        <a:rPr lang="en" sz="2600"/>
                        <a:t>Listen and Draw #1</a:t>
                      </a:r>
                      <a:endParaRPr sz="2600"/>
                    </a:p>
                  </a:txBody>
                  <a:tcPr marT="91425" marB="91425" marR="91425" marL="91425">
                    <a:solidFill>
                      <a:srgbClr val="F4CCCC"/>
                    </a:solidFill>
                  </a:tcPr>
                </a:tc>
                <a:tc gridSpan="2">
                  <a:txBody>
                    <a:bodyPr/>
                    <a:lstStyle/>
                    <a:p>
                      <a:pPr indent="0" lvl="0" marL="0" rtl="0" algn="ctr">
                        <a:spcBef>
                          <a:spcPts val="0"/>
                        </a:spcBef>
                        <a:spcAft>
                          <a:spcPts val="0"/>
                        </a:spcAft>
                        <a:buNone/>
                      </a:pPr>
                      <a:r>
                        <a:rPr lang="en" sz="2600"/>
                        <a:t>Response and Commentary </a:t>
                      </a:r>
                      <a:endParaRPr sz="2600"/>
                    </a:p>
                  </a:txBody>
                  <a:tcPr marT="91425" marB="91425" marR="91425" marL="91425">
                    <a:solidFill>
                      <a:srgbClr val="FCE5CD"/>
                    </a:solidFill>
                  </a:tcPr>
                </a:tc>
                <a:tc hMerge="1"/>
                <a:tc>
                  <a:txBody>
                    <a:bodyPr/>
                    <a:lstStyle/>
                    <a:p>
                      <a:pPr indent="0" lvl="0" marL="0" rtl="0" algn="ctr">
                        <a:spcBef>
                          <a:spcPts val="0"/>
                        </a:spcBef>
                        <a:spcAft>
                          <a:spcPts val="0"/>
                        </a:spcAft>
                        <a:buNone/>
                      </a:pPr>
                      <a:r>
                        <a:rPr lang="en" sz="2500"/>
                        <a:t>Chinese Musical</a:t>
                      </a:r>
                      <a:r>
                        <a:rPr lang="en" sz="1800"/>
                        <a:t> </a:t>
                      </a:r>
                      <a:endParaRPr sz="1800"/>
                    </a:p>
                    <a:p>
                      <a:pPr indent="0" lvl="0" marL="0" rtl="0" algn="ctr">
                        <a:spcBef>
                          <a:spcPts val="0"/>
                        </a:spcBef>
                        <a:spcAft>
                          <a:spcPts val="0"/>
                        </a:spcAft>
                        <a:buNone/>
                      </a:pPr>
                      <a:r>
                        <a:rPr lang="en" sz="1800"/>
                        <a:t>Instruments</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rPr lang="en" sz="1800"/>
                        <a:t>Re-listen AND watch </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rPr lang="en" sz="2000"/>
                        <a:t>Pipa </a:t>
                      </a:r>
                      <a:endParaRPr sz="2000"/>
                    </a:p>
                    <a:p>
                      <a:pPr indent="0" lvl="0" marL="0" rtl="0" algn="ctr">
                        <a:spcBef>
                          <a:spcPts val="0"/>
                        </a:spcBef>
                        <a:spcAft>
                          <a:spcPts val="0"/>
                        </a:spcAft>
                        <a:buNone/>
                      </a:pPr>
                      <a:r>
                        <a:rPr lang="en" sz="2000"/>
                        <a:t>Dizi </a:t>
                      </a:r>
                      <a:endParaRPr sz="2000"/>
                    </a:p>
                    <a:p>
                      <a:pPr indent="0" lvl="0" marL="0" rtl="0" algn="ctr">
                        <a:spcBef>
                          <a:spcPts val="0"/>
                        </a:spcBef>
                        <a:spcAft>
                          <a:spcPts val="0"/>
                        </a:spcAft>
                        <a:buNone/>
                      </a:pPr>
                      <a:r>
                        <a:rPr lang="en" sz="2000"/>
                        <a:t>Guqin </a:t>
                      </a:r>
                      <a:endParaRPr sz="2000"/>
                    </a:p>
                    <a:p>
                      <a:pPr indent="0" lvl="0" marL="0" rtl="0" algn="ctr">
                        <a:spcBef>
                          <a:spcPts val="0"/>
                        </a:spcBef>
                        <a:spcAft>
                          <a:spcPts val="0"/>
                        </a:spcAft>
                        <a:buNone/>
                      </a:pPr>
                      <a:r>
                        <a:rPr lang="en" sz="2000"/>
                        <a:t>Drum </a:t>
                      </a:r>
                      <a:endParaRPr sz="2000"/>
                    </a:p>
                    <a:p>
                      <a:pPr indent="0" lvl="0" marL="0" rtl="0" algn="l">
                        <a:spcBef>
                          <a:spcPts val="0"/>
                        </a:spcBef>
                        <a:spcAft>
                          <a:spcPts val="0"/>
                        </a:spcAft>
                        <a:buNone/>
                      </a:pPr>
                      <a:r>
                        <a:rPr lang="en" sz="1800"/>
                        <a:t> </a:t>
                      </a:r>
                      <a:endParaRPr sz="1800"/>
                    </a:p>
                  </a:txBody>
                  <a:tcPr marT="91425" marB="91425" marR="91425" marL="91425">
                    <a:solidFill>
                      <a:srgbClr val="FFF2CC"/>
                    </a:solidFill>
                  </a:tcPr>
                </a:tc>
                <a:tc>
                  <a:txBody>
                    <a:bodyPr/>
                    <a:lstStyle/>
                    <a:p>
                      <a:pPr indent="0" lvl="0" marL="0" rtl="0" algn="ctr">
                        <a:spcBef>
                          <a:spcPts val="0"/>
                        </a:spcBef>
                        <a:spcAft>
                          <a:spcPts val="0"/>
                        </a:spcAft>
                        <a:buNone/>
                      </a:pPr>
                      <a:r>
                        <a:rPr lang="en" sz="2600"/>
                        <a:t>Music Theory</a:t>
                      </a:r>
                      <a:endParaRPr sz="2600"/>
                    </a:p>
                    <a:p>
                      <a:pPr indent="0" lvl="0" marL="0" rtl="0" algn="ctr">
                        <a:spcBef>
                          <a:spcPts val="0"/>
                        </a:spcBef>
                        <a:spcAft>
                          <a:spcPts val="0"/>
                        </a:spcAft>
                        <a:buNone/>
                      </a:pPr>
                      <a:r>
                        <a:rPr lang="en" sz="1500"/>
                        <a:t>La Pentatone </a:t>
                      </a:r>
                      <a:endParaRPr sz="1500"/>
                    </a:p>
                    <a:p>
                      <a:pPr indent="0" lvl="0" marL="0" rtl="0" algn="ctr">
                        <a:spcBef>
                          <a:spcPts val="0"/>
                        </a:spcBef>
                        <a:spcAft>
                          <a:spcPts val="0"/>
                        </a:spcAft>
                        <a:buNone/>
                      </a:pPr>
                      <a:r>
                        <a:t/>
                      </a:r>
                      <a:endParaRPr sz="2100">
                        <a:solidFill>
                          <a:schemeClr val="dk1"/>
                        </a:solidFill>
                      </a:endParaRPr>
                    </a:p>
                    <a:p>
                      <a:pPr indent="0" lvl="0" marL="0" rtl="0" algn="ctr">
                        <a:spcBef>
                          <a:spcPts val="0"/>
                        </a:spcBef>
                        <a:spcAft>
                          <a:spcPts val="0"/>
                        </a:spcAft>
                        <a:buNone/>
                      </a:pPr>
                      <a:r>
                        <a:rPr lang="en" sz="2100">
                          <a:solidFill>
                            <a:schemeClr val="dk1"/>
                          </a:solidFill>
                        </a:rPr>
                        <a:t>la’</a:t>
                      </a:r>
                      <a:endParaRPr sz="2100">
                        <a:solidFill>
                          <a:schemeClr val="dk1"/>
                        </a:solidFill>
                      </a:endParaRPr>
                    </a:p>
                    <a:p>
                      <a:pPr indent="0" lvl="0" marL="0" rtl="0" algn="ctr">
                        <a:spcBef>
                          <a:spcPts val="0"/>
                        </a:spcBef>
                        <a:spcAft>
                          <a:spcPts val="0"/>
                        </a:spcAft>
                        <a:buNone/>
                      </a:pPr>
                      <a:r>
                        <a:rPr lang="en" sz="2100">
                          <a:solidFill>
                            <a:schemeClr val="dk1"/>
                          </a:solidFill>
                        </a:rPr>
                        <a:t>so</a:t>
                      </a:r>
                      <a:endParaRPr sz="2100">
                        <a:solidFill>
                          <a:schemeClr val="dk1"/>
                        </a:solidFill>
                      </a:endParaRPr>
                    </a:p>
                    <a:p>
                      <a:pPr indent="0" lvl="0" marL="0" rtl="0" algn="ctr">
                        <a:spcBef>
                          <a:spcPts val="0"/>
                        </a:spcBef>
                        <a:spcAft>
                          <a:spcPts val="0"/>
                        </a:spcAft>
                        <a:buNone/>
                      </a:pPr>
                      <a:r>
                        <a:t/>
                      </a:r>
                      <a:endParaRPr sz="2100">
                        <a:solidFill>
                          <a:schemeClr val="dk1"/>
                        </a:solidFill>
                      </a:endParaRPr>
                    </a:p>
                    <a:p>
                      <a:pPr indent="0" lvl="0" marL="0" rtl="0" algn="ctr">
                        <a:spcBef>
                          <a:spcPts val="0"/>
                        </a:spcBef>
                        <a:spcAft>
                          <a:spcPts val="0"/>
                        </a:spcAft>
                        <a:buNone/>
                      </a:pPr>
                      <a:r>
                        <a:rPr lang="en" sz="2100">
                          <a:solidFill>
                            <a:schemeClr val="dk1"/>
                          </a:solidFill>
                        </a:rPr>
                        <a:t>mi </a:t>
                      </a:r>
                      <a:endParaRPr sz="2100">
                        <a:solidFill>
                          <a:schemeClr val="dk1"/>
                        </a:solidFill>
                      </a:endParaRPr>
                    </a:p>
                    <a:p>
                      <a:pPr indent="0" lvl="0" marL="0" rtl="0" algn="ctr">
                        <a:spcBef>
                          <a:spcPts val="0"/>
                        </a:spcBef>
                        <a:spcAft>
                          <a:spcPts val="0"/>
                        </a:spcAft>
                        <a:buNone/>
                      </a:pPr>
                      <a:r>
                        <a:rPr lang="en" sz="2100">
                          <a:solidFill>
                            <a:schemeClr val="dk1"/>
                          </a:solidFill>
                        </a:rPr>
                        <a:t>re</a:t>
                      </a:r>
                      <a:endParaRPr sz="2100">
                        <a:solidFill>
                          <a:schemeClr val="dk1"/>
                        </a:solidFill>
                      </a:endParaRPr>
                    </a:p>
                    <a:p>
                      <a:pPr indent="0" lvl="0" marL="0" rtl="0" algn="ctr">
                        <a:spcBef>
                          <a:spcPts val="0"/>
                        </a:spcBef>
                        <a:spcAft>
                          <a:spcPts val="0"/>
                        </a:spcAft>
                        <a:buNone/>
                      </a:pPr>
                      <a:r>
                        <a:rPr lang="en" sz="2100">
                          <a:solidFill>
                            <a:schemeClr val="dk1"/>
                          </a:solidFill>
                        </a:rPr>
                        <a:t>do</a:t>
                      </a:r>
                      <a:endParaRPr sz="2100">
                        <a:solidFill>
                          <a:schemeClr val="dk1"/>
                        </a:solidFill>
                      </a:endParaRPr>
                    </a:p>
                    <a:p>
                      <a:pPr indent="0" lvl="0" marL="0" rtl="0" algn="ctr">
                        <a:spcBef>
                          <a:spcPts val="0"/>
                        </a:spcBef>
                        <a:spcAft>
                          <a:spcPts val="0"/>
                        </a:spcAft>
                        <a:buNone/>
                      </a:pPr>
                      <a:r>
                        <a:t/>
                      </a:r>
                      <a:endParaRPr sz="2100">
                        <a:solidFill>
                          <a:schemeClr val="dk1"/>
                        </a:solidFill>
                      </a:endParaRPr>
                    </a:p>
                    <a:p>
                      <a:pPr indent="0" lvl="0" marL="0" rtl="0" algn="ctr">
                        <a:spcBef>
                          <a:spcPts val="0"/>
                        </a:spcBef>
                        <a:spcAft>
                          <a:spcPts val="0"/>
                        </a:spcAft>
                        <a:buNone/>
                      </a:pPr>
                      <a:r>
                        <a:rPr lang="en" sz="2100">
                          <a:solidFill>
                            <a:schemeClr val="dk1"/>
                          </a:solidFill>
                        </a:rPr>
                        <a:t>la</a:t>
                      </a:r>
                      <a:endParaRPr sz="2100">
                        <a:solidFill>
                          <a:schemeClr val="dk1"/>
                        </a:solidFill>
                      </a:endParaRPr>
                    </a:p>
                  </a:txBody>
                  <a:tcPr marT="91425" marB="91425" marR="91425" marL="91425">
                    <a:lnR cap="flat" cmpd="sng" w="9525">
                      <a:solidFill>
                        <a:srgbClr val="434343"/>
                      </a:solidFill>
                      <a:prstDash val="solid"/>
                      <a:round/>
                      <a:headEnd len="sm" w="sm" type="none"/>
                      <a:tailEnd len="sm" w="sm" type="none"/>
                    </a:lnR>
                    <a:solidFill>
                      <a:srgbClr val="D9EAD3"/>
                    </a:solidFill>
                  </a:tcPr>
                </a:tc>
                <a:tc>
                  <a:txBody>
                    <a:bodyPr/>
                    <a:lstStyle/>
                    <a:p>
                      <a:pPr indent="0" lvl="0" marL="0" rtl="0" algn="ctr">
                        <a:spcBef>
                          <a:spcPts val="0"/>
                        </a:spcBef>
                        <a:spcAft>
                          <a:spcPts val="0"/>
                        </a:spcAft>
                        <a:buNone/>
                      </a:pPr>
                      <a:r>
                        <a:rPr lang="en" sz="2600"/>
                        <a:t>Listen and Draw #2</a:t>
                      </a:r>
                      <a:endParaRPr sz="1500">
                        <a:solidFill>
                          <a:schemeClr val="dk1"/>
                        </a:solidFill>
                      </a:endParaRPr>
                    </a:p>
                    <a:p>
                      <a:pPr indent="0" lvl="0" marL="0" rtl="0" algn="ctr">
                        <a:spcBef>
                          <a:spcPts val="0"/>
                        </a:spcBef>
                        <a:spcAft>
                          <a:spcPts val="0"/>
                        </a:spcAft>
                        <a:buClr>
                          <a:schemeClr val="dk1"/>
                        </a:buClr>
                        <a:buSzPts val="1100"/>
                        <a:buFont typeface="Arial"/>
                        <a:buNone/>
                      </a:pPr>
                      <a:r>
                        <a:t/>
                      </a:r>
                      <a:endParaRPr sz="2100">
                        <a:solidFill>
                          <a:schemeClr val="dk1"/>
                        </a:solidFill>
                      </a:endParaRPr>
                    </a:p>
                    <a:p>
                      <a:pPr indent="0" lvl="0" marL="0" rtl="0" algn="ctr">
                        <a:spcBef>
                          <a:spcPts val="0"/>
                        </a:spcBef>
                        <a:spcAft>
                          <a:spcPts val="0"/>
                        </a:spcAft>
                        <a:buNone/>
                      </a:pPr>
                      <a:r>
                        <a:rPr lang="en" sz="2100">
                          <a:solidFill>
                            <a:schemeClr val="dk1"/>
                          </a:solidFill>
                        </a:rPr>
                        <a:t>Ai Hai Yo </a:t>
                      </a:r>
                      <a:endParaRPr sz="2100">
                        <a:solidFill>
                          <a:schemeClr val="dk1"/>
                        </a:solidFill>
                      </a:endParaRPr>
                    </a:p>
                    <a:p>
                      <a:pPr indent="0" lvl="0" marL="0" rtl="0" algn="ctr">
                        <a:spcBef>
                          <a:spcPts val="0"/>
                        </a:spcBef>
                        <a:spcAft>
                          <a:spcPts val="0"/>
                        </a:spcAft>
                        <a:buNone/>
                      </a:pPr>
                      <a:r>
                        <a:rPr lang="en" sz="1800">
                          <a:solidFill>
                            <a:schemeClr val="dk1"/>
                          </a:solidFill>
                        </a:rPr>
                        <a:t>By Tyler Arcari</a:t>
                      </a:r>
                      <a:endParaRPr sz="1800">
                        <a:solidFill>
                          <a:schemeClr val="dk1"/>
                        </a:solidFill>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C9DAF8"/>
                    </a:solidFill>
                  </a:tcPr>
                </a:tc>
              </a:tr>
            </a:tbl>
          </a:graphicData>
        </a:graphic>
      </p:graphicFrame>
      <p:cxnSp>
        <p:nvCxnSpPr>
          <p:cNvPr id="258" name="Google Shape;258;p36"/>
          <p:cNvCxnSpPr/>
          <p:nvPr/>
        </p:nvCxnSpPr>
        <p:spPr>
          <a:xfrm>
            <a:off x="3158300" y="919075"/>
            <a:ext cx="0" cy="3709800"/>
          </a:xfrm>
          <a:prstGeom prst="straightConnector1">
            <a:avLst/>
          </a:prstGeom>
          <a:noFill/>
          <a:ln cap="flat" cmpd="sng" w="9525">
            <a:solidFill>
              <a:schemeClr val="dk2"/>
            </a:solidFill>
            <a:prstDash val="dash"/>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37"/>
          <p:cNvPicPr preferRelativeResize="0"/>
          <p:nvPr/>
        </p:nvPicPr>
        <p:blipFill>
          <a:blip r:embed="rId3">
            <a:alphaModFix amt="54000"/>
          </a:blip>
          <a:stretch>
            <a:fillRect/>
          </a:stretch>
        </p:blipFill>
        <p:spPr>
          <a:xfrm>
            <a:off x="0" y="0"/>
            <a:ext cx="9144000" cy="5143500"/>
          </a:xfrm>
          <a:prstGeom prst="rect">
            <a:avLst/>
          </a:prstGeom>
          <a:noFill/>
          <a:ln>
            <a:noFill/>
          </a:ln>
        </p:spPr>
      </p:pic>
      <p:sp>
        <p:nvSpPr>
          <p:cNvPr id="264" name="Google Shape;264;p37"/>
          <p:cNvSpPr txBox="1"/>
          <p:nvPr>
            <p:ph type="title"/>
          </p:nvPr>
        </p:nvSpPr>
        <p:spPr>
          <a:xfrm>
            <a:off x="466650" y="520225"/>
            <a:ext cx="821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920"/>
              <a:t>Pipa tablatures found in Cave 17  </a:t>
            </a:r>
            <a:endParaRPr b="1" sz="2920"/>
          </a:p>
        </p:txBody>
      </p:sp>
      <p:sp>
        <p:nvSpPr>
          <p:cNvPr id="265" name="Google Shape;265;p37"/>
          <p:cNvSpPr txBox="1"/>
          <p:nvPr>
            <p:ph type="title"/>
          </p:nvPr>
        </p:nvSpPr>
        <p:spPr>
          <a:xfrm>
            <a:off x="512225" y="1326700"/>
            <a:ext cx="8210700" cy="3385800"/>
          </a:xfrm>
          <a:prstGeom prst="rect">
            <a:avLst/>
          </a:prstGeom>
        </p:spPr>
        <p:txBody>
          <a:bodyPr anchorCtr="0" anchor="t" bIns="91425" lIns="91425" spcFirstLastPara="1" rIns="91425" wrap="square" tIns="91425">
            <a:normAutofit/>
          </a:bodyPr>
          <a:lstStyle/>
          <a:p>
            <a:pPr indent="-406400" lvl="0" marL="457200" rtl="0" algn="l">
              <a:lnSpc>
                <a:spcPct val="150000"/>
              </a:lnSpc>
              <a:spcBef>
                <a:spcPts val="0"/>
              </a:spcBef>
              <a:spcAft>
                <a:spcPts val="0"/>
              </a:spcAft>
              <a:buSzPts val="2800"/>
              <a:buChar char="-"/>
            </a:pPr>
            <a:r>
              <a:rPr lang="en"/>
              <a:t>On the back of Buddhist sutras</a:t>
            </a:r>
            <a:endParaRPr/>
          </a:p>
          <a:p>
            <a:pPr indent="-406400" lvl="0" marL="457200" rtl="0" algn="l">
              <a:lnSpc>
                <a:spcPct val="150000"/>
              </a:lnSpc>
              <a:spcBef>
                <a:spcPts val="0"/>
              </a:spcBef>
              <a:spcAft>
                <a:spcPts val="0"/>
              </a:spcAft>
              <a:buSzPts val="2800"/>
              <a:buChar char="-"/>
            </a:pPr>
            <a:r>
              <a:rPr lang="en"/>
              <a:t>No one knows what they sounded like, so scholars are trying to reconstruct the music from the scores</a:t>
            </a:r>
            <a:endParaRPr/>
          </a:p>
          <a:p>
            <a:pPr indent="-406400" lvl="0" marL="457200" rtl="0" algn="l">
              <a:lnSpc>
                <a:spcPct val="150000"/>
              </a:lnSpc>
              <a:spcBef>
                <a:spcPts val="0"/>
              </a:spcBef>
              <a:spcAft>
                <a:spcPts val="0"/>
              </a:spcAft>
              <a:buSzPts val="2800"/>
              <a:buChar char="-"/>
            </a:pPr>
            <a:r>
              <a:rPr lang="en"/>
              <a:t> Ended up in France (Pelliot)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AB95"/>
        </a:solidFill>
      </p:bgPr>
    </p:bg>
    <p:spTree>
      <p:nvGrpSpPr>
        <p:cNvPr id="70" name="Shape 70"/>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1" y="458588"/>
            <a:ext cx="9144000" cy="4371964"/>
          </a:xfrm>
          <a:prstGeom prst="rect">
            <a:avLst/>
          </a:prstGeom>
          <a:noFill/>
          <a:ln>
            <a:noFill/>
          </a:ln>
        </p:spPr>
      </p:pic>
      <p:cxnSp>
        <p:nvCxnSpPr>
          <p:cNvPr id="72" name="Google Shape;72;p15"/>
          <p:cNvCxnSpPr/>
          <p:nvPr/>
        </p:nvCxnSpPr>
        <p:spPr>
          <a:xfrm flipH="1" rot="10800000">
            <a:off x="6014850" y="2571800"/>
            <a:ext cx="828000" cy="16968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additive="base">
                                        <p:cTn dur="1000"/>
                                        <p:tgtEl>
                                          <p:spTgt spid="7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6" y="0"/>
            <a:ext cx="9143999" cy="5950398"/>
          </a:xfrm>
          <a:prstGeom prst="rect">
            <a:avLst/>
          </a:prstGeom>
          <a:noFill/>
          <a:ln>
            <a:noFill/>
          </a:ln>
        </p:spPr>
      </p:pic>
      <p:pic>
        <p:nvPicPr>
          <p:cNvPr id="78" name="Google Shape;78;p16"/>
          <p:cNvPicPr preferRelativeResize="0"/>
          <p:nvPr/>
        </p:nvPicPr>
        <p:blipFill>
          <a:blip r:embed="rId4">
            <a:alphaModFix/>
          </a:blip>
          <a:stretch>
            <a:fillRect/>
          </a:stretch>
        </p:blipFill>
        <p:spPr>
          <a:xfrm>
            <a:off x="420869" y="0"/>
            <a:ext cx="3875014" cy="5143501"/>
          </a:xfrm>
          <a:prstGeom prst="rect">
            <a:avLst/>
          </a:prstGeom>
          <a:noFill/>
          <a:ln>
            <a:noFill/>
          </a:ln>
        </p:spPr>
      </p:pic>
      <p:pic>
        <p:nvPicPr>
          <p:cNvPr id="79" name="Google Shape;79;p16"/>
          <p:cNvPicPr preferRelativeResize="0"/>
          <p:nvPr/>
        </p:nvPicPr>
        <p:blipFill>
          <a:blip r:embed="rId5">
            <a:alphaModFix/>
          </a:blip>
          <a:stretch>
            <a:fillRect/>
          </a:stretch>
        </p:blipFill>
        <p:spPr>
          <a:xfrm>
            <a:off x="4871675" y="0"/>
            <a:ext cx="3917900" cy="5143500"/>
          </a:xfrm>
          <a:prstGeom prst="rect">
            <a:avLst/>
          </a:prstGeom>
          <a:noFill/>
          <a:ln>
            <a:noFill/>
          </a:ln>
        </p:spPr>
      </p:pic>
      <p:cxnSp>
        <p:nvCxnSpPr>
          <p:cNvPr id="80" name="Google Shape;80;p16"/>
          <p:cNvCxnSpPr/>
          <p:nvPr/>
        </p:nvCxnSpPr>
        <p:spPr>
          <a:xfrm flipH="1" rot="10800000">
            <a:off x="6191250" y="3316050"/>
            <a:ext cx="2204700" cy="1058400"/>
          </a:xfrm>
          <a:prstGeom prst="straightConnector1">
            <a:avLst/>
          </a:prstGeom>
          <a:noFill/>
          <a:ln cap="flat" cmpd="sng" w="28575">
            <a:solidFill>
              <a:srgbClr val="FF0000"/>
            </a:solidFill>
            <a:prstDash val="solid"/>
            <a:round/>
            <a:headEnd len="med" w="med" type="none"/>
            <a:tailEnd len="med" w="med" type="triangle"/>
          </a:ln>
        </p:spPr>
      </p:cxnSp>
      <p:pic>
        <p:nvPicPr>
          <p:cNvPr id="81" name="Google Shape;81;p16"/>
          <p:cNvPicPr preferRelativeResize="0"/>
          <p:nvPr/>
        </p:nvPicPr>
        <p:blipFill>
          <a:blip r:embed="rId3">
            <a:alphaModFix/>
          </a:blip>
          <a:stretch>
            <a:fillRect/>
          </a:stretch>
        </p:blipFill>
        <p:spPr>
          <a:xfrm>
            <a:off x="6" y="0"/>
            <a:ext cx="9143999" cy="59503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81"/>
                                        </p:tgtEl>
                                      </p:cBhvr>
                                    </p:animEffect>
                                    <p:set>
                                      <p:cBhvr>
                                        <p:cTn dur="1" fill="hold">
                                          <p:stCondLst>
                                            <p:cond delay="1000"/>
                                          </p:stCondLst>
                                        </p:cTn>
                                        <p:tgtEl>
                                          <p:spTgt spid="8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p:tgtEl>
                                          <p:spTgt spid="8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7"/>
          <p:cNvPicPr preferRelativeResize="0"/>
          <p:nvPr/>
        </p:nvPicPr>
        <p:blipFill>
          <a:blip r:embed="rId3">
            <a:alphaModFix/>
          </a:blip>
          <a:stretch>
            <a:fillRect/>
          </a:stretch>
        </p:blipFill>
        <p:spPr>
          <a:xfrm>
            <a:off x="0" y="0"/>
            <a:ext cx="5158929" cy="3569425"/>
          </a:xfrm>
          <a:prstGeom prst="rect">
            <a:avLst/>
          </a:prstGeom>
          <a:noFill/>
          <a:ln>
            <a:noFill/>
          </a:ln>
        </p:spPr>
      </p:pic>
      <p:pic>
        <p:nvPicPr>
          <p:cNvPr id="87" name="Google Shape;87;p17"/>
          <p:cNvPicPr preferRelativeResize="0"/>
          <p:nvPr/>
        </p:nvPicPr>
        <p:blipFill rotWithShape="1">
          <a:blip r:embed="rId4">
            <a:alphaModFix/>
          </a:blip>
          <a:srcRect b="17411" l="0" r="0" t="10193"/>
          <a:stretch/>
        </p:blipFill>
        <p:spPr>
          <a:xfrm>
            <a:off x="0" y="2215125"/>
            <a:ext cx="5498500" cy="2928375"/>
          </a:xfrm>
          <a:prstGeom prst="rect">
            <a:avLst/>
          </a:prstGeom>
          <a:noFill/>
          <a:ln>
            <a:noFill/>
          </a:ln>
        </p:spPr>
      </p:pic>
      <p:pic>
        <p:nvPicPr>
          <p:cNvPr id="88" name="Google Shape;88;p17"/>
          <p:cNvPicPr preferRelativeResize="0"/>
          <p:nvPr/>
        </p:nvPicPr>
        <p:blipFill>
          <a:blip r:embed="rId5">
            <a:alphaModFix/>
          </a:blip>
          <a:stretch>
            <a:fillRect/>
          </a:stretch>
        </p:blipFill>
        <p:spPr>
          <a:xfrm>
            <a:off x="5158926" y="0"/>
            <a:ext cx="3985075" cy="5143501"/>
          </a:xfrm>
          <a:prstGeom prst="rect">
            <a:avLst/>
          </a:prstGeom>
          <a:noFill/>
          <a:ln>
            <a:noFill/>
          </a:ln>
        </p:spPr>
      </p:pic>
      <p:cxnSp>
        <p:nvCxnSpPr>
          <p:cNvPr id="89" name="Google Shape;89;p17"/>
          <p:cNvCxnSpPr/>
          <p:nvPr/>
        </p:nvCxnSpPr>
        <p:spPr>
          <a:xfrm>
            <a:off x="5139075" y="0"/>
            <a:ext cx="44400" cy="5205600"/>
          </a:xfrm>
          <a:prstGeom prst="straightConnector1">
            <a:avLst/>
          </a:prstGeom>
          <a:noFill/>
          <a:ln cap="flat" cmpd="sng" w="38100">
            <a:solidFill>
              <a:schemeClr val="lt1"/>
            </a:solidFill>
            <a:prstDash val="solid"/>
            <a:round/>
            <a:headEnd len="med" w="med" type="none"/>
            <a:tailEnd len="med" w="med" type="none"/>
          </a:ln>
        </p:spPr>
      </p:cxnSp>
      <p:cxnSp>
        <p:nvCxnSpPr>
          <p:cNvPr id="90" name="Google Shape;90;p17"/>
          <p:cNvCxnSpPr/>
          <p:nvPr/>
        </p:nvCxnSpPr>
        <p:spPr>
          <a:xfrm>
            <a:off x="50" y="2215125"/>
            <a:ext cx="5158800" cy="19500"/>
          </a:xfrm>
          <a:prstGeom prst="straightConnector1">
            <a:avLst/>
          </a:prstGeom>
          <a:noFill/>
          <a:ln cap="flat" cmpd="sng" w="38100">
            <a:solidFill>
              <a:schemeClr val="lt1"/>
            </a:solidFill>
            <a:prstDash val="solid"/>
            <a:round/>
            <a:headEnd len="med" w="med" type="none"/>
            <a:tailEnd len="med" w="med" type="none"/>
          </a:ln>
        </p:spPr>
      </p:cxnSp>
      <p:sp>
        <p:nvSpPr>
          <p:cNvPr id="91" name="Google Shape;91;p17"/>
          <p:cNvSpPr txBox="1"/>
          <p:nvPr/>
        </p:nvSpPr>
        <p:spPr>
          <a:xfrm>
            <a:off x="6050125" y="4250950"/>
            <a:ext cx="2487000" cy="723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dk1"/>
                </a:solidFill>
              </a:rPr>
              <a:t>Cave 220 </a:t>
            </a:r>
            <a:endParaRPr sz="40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pic>
        <p:nvPicPr>
          <p:cNvPr id="96" name="Google Shape;96;p18"/>
          <p:cNvPicPr preferRelativeResize="0"/>
          <p:nvPr/>
        </p:nvPicPr>
        <p:blipFill>
          <a:blip r:embed="rId4">
            <a:alphaModFix/>
          </a:blip>
          <a:stretch>
            <a:fillRect/>
          </a:stretch>
        </p:blipFill>
        <p:spPr>
          <a:xfrm>
            <a:off x="352775" y="138375"/>
            <a:ext cx="5082474" cy="2653750"/>
          </a:xfrm>
          <a:prstGeom prst="rect">
            <a:avLst/>
          </a:prstGeom>
          <a:noFill/>
          <a:ln>
            <a:noFill/>
          </a:ln>
        </p:spPr>
      </p:pic>
      <p:pic>
        <p:nvPicPr>
          <p:cNvPr id="97" name="Google Shape;97;p18"/>
          <p:cNvPicPr preferRelativeResize="0"/>
          <p:nvPr/>
        </p:nvPicPr>
        <p:blipFill rotWithShape="1">
          <a:blip r:embed="rId5">
            <a:alphaModFix/>
          </a:blip>
          <a:srcRect b="47753" l="0" r="0" t="0"/>
          <a:stretch/>
        </p:blipFill>
        <p:spPr>
          <a:xfrm>
            <a:off x="250075" y="2968525"/>
            <a:ext cx="5185175" cy="1816125"/>
          </a:xfrm>
          <a:prstGeom prst="rect">
            <a:avLst/>
          </a:prstGeom>
          <a:noFill/>
          <a:ln>
            <a:noFill/>
          </a:ln>
        </p:spPr>
      </p:pic>
      <p:pic>
        <p:nvPicPr>
          <p:cNvPr id="98" name="Google Shape;98;p18"/>
          <p:cNvPicPr preferRelativeResize="0"/>
          <p:nvPr/>
        </p:nvPicPr>
        <p:blipFill>
          <a:blip r:embed="rId6">
            <a:alphaModFix/>
          </a:blip>
          <a:stretch>
            <a:fillRect/>
          </a:stretch>
        </p:blipFill>
        <p:spPr>
          <a:xfrm>
            <a:off x="5667700" y="1477250"/>
            <a:ext cx="3153876" cy="2365407"/>
          </a:xfrm>
          <a:prstGeom prst="rect">
            <a:avLst/>
          </a:prstGeom>
          <a:noFill/>
          <a:ln>
            <a:noFill/>
          </a:ln>
        </p:spPr>
      </p:pic>
      <p:pic>
        <p:nvPicPr>
          <p:cNvPr id="99" name="Google Shape;99;p18"/>
          <p:cNvPicPr preferRelativeResize="0"/>
          <p:nvPr/>
        </p:nvPicPr>
        <p:blipFill>
          <a:blip r:embed="rId7">
            <a:alphaModFix/>
          </a:blip>
          <a:stretch>
            <a:fillRect/>
          </a:stretch>
        </p:blipFill>
        <p:spPr>
          <a:xfrm>
            <a:off x="4682925" y="4158150"/>
            <a:ext cx="569325" cy="50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400"/>
                                        <p:tgtEl>
                                          <p:spTgt spid="96"/>
                                        </p:tgtEl>
                                      </p:cBhvr>
                                    </p:animEffect>
                                    <p:set>
                                      <p:cBhvr>
                                        <p:cTn dur="1" fill="hold">
                                          <p:stCondLst>
                                            <p:cond delay="1400"/>
                                          </p:stCondLst>
                                        </p:cTn>
                                        <p:tgtEl>
                                          <p:spTgt spid="9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8"/>
                                        </p:tgtEl>
                                      </p:cBhvr>
                                    </p:animEffect>
                                    <p:set>
                                      <p:cBhvr>
                                        <p:cTn dur="1" fill="hold">
                                          <p:stCondLst>
                                            <p:cond delay="1000"/>
                                          </p:stCondLst>
                                        </p:cTn>
                                        <p:tgtEl>
                                          <p:spTgt spid="9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7"/>
                                        </p:tgtEl>
                                      </p:cBhvr>
                                    </p:animEffect>
                                    <p:set>
                                      <p:cBhvr>
                                        <p:cTn dur="1" fill="hold">
                                          <p:stCondLst>
                                            <p:cond delay="1000"/>
                                          </p:stCondLst>
                                        </p:cTn>
                                        <p:tgtEl>
                                          <p:spTgt spid="9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9"/>
                                        </p:tgtEl>
                                      </p:cBhvr>
                                    </p:animEffect>
                                    <p:set>
                                      <p:cBhvr>
                                        <p:cTn dur="1" fill="hold">
                                          <p:stCondLst>
                                            <p:cond delay="1000"/>
                                          </p:stCondLst>
                                        </p:cTn>
                                        <p:tgtEl>
                                          <p:spTgt spid="9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pic>
        <p:nvPicPr>
          <p:cNvPr id="104" name="Google Shape;104;p19"/>
          <p:cNvPicPr preferRelativeResize="0"/>
          <p:nvPr/>
        </p:nvPicPr>
        <p:blipFill rotWithShape="1">
          <a:blip r:embed="rId4">
            <a:alphaModFix/>
          </a:blip>
          <a:srcRect b="0" l="15897" r="34624" t="0"/>
          <a:stretch/>
        </p:blipFill>
        <p:spPr>
          <a:xfrm>
            <a:off x="209675" y="152400"/>
            <a:ext cx="1795599" cy="4838702"/>
          </a:xfrm>
          <a:prstGeom prst="rect">
            <a:avLst/>
          </a:prstGeom>
          <a:noFill/>
          <a:ln>
            <a:noFill/>
          </a:ln>
        </p:spPr>
      </p:pic>
      <p:pic>
        <p:nvPicPr>
          <p:cNvPr id="105" name="Google Shape;105;p19"/>
          <p:cNvPicPr preferRelativeResize="0"/>
          <p:nvPr/>
        </p:nvPicPr>
        <p:blipFill rotWithShape="1">
          <a:blip r:embed="rId5">
            <a:alphaModFix/>
          </a:blip>
          <a:srcRect b="0" l="0" r="6881" t="11567"/>
          <a:stretch/>
        </p:blipFill>
        <p:spPr>
          <a:xfrm>
            <a:off x="5926250" y="2864150"/>
            <a:ext cx="2986250" cy="2126949"/>
          </a:xfrm>
          <a:prstGeom prst="rect">
            <a:avLst/>
          </a:prstGeom>
          <a:noFill/>
          <a:ln>
            <a:noFill/>
          </a:ln>
        </p:spPr>
      </p:pic>
      <p:pic>
        <p:nvPicPr>
          <p:cNvPr id="106" name="Google Shape;106;p19"/>
          <p:cNvPicPr preferRelativeResize="0"/>
          <p:nvPr/>
        </p:nvPicPr>
        <p:blipFill rotWithShape="1">
          <a:blip r:embed="rId6">
            <a:alphaModFix/>
          </a:blip>
          <a:srcRect b="38887" l="0" r="0" t="17432"/>
          <a:stretch/>
        </p:blipFill>
        <p:spPr>
          <a:xfrm>
            <a:off x="5130125" y="1439450"/>
            <a:ext cx="3782374" cy="1239049"/>
          </a:xfrm>
          <a:prstGeom prst="rect">
            <a:avLst/>
          </a:prstGeom>
          <a:noFill/>
          <a:ln>
            <a:noFill/>
          </a:ln>
        </p:spPr>
      </p:pic>
      <p:pic>
        <p:nvPicPr>
          <p:cNvPr id="107" name="Google Shape;107;p19"/>
          <p:cNvPicPr preferRelativeResize="0"/>
          <p:nvPr/>
        </p:nvPicPr>
        <p:blipFill rotWithShape="1">
          <a:blip r:embed="rId7">
            <a:alphaModFix/>
          </a:blip>
          <a:srcRect b="39656" l="8623" r="15802" t="23176"/>
          <a:stretch/>
        </p:blipFill>
        <p:spPr>
          <a:xfrm>
            <a:off x="5926248" y="152400"/>
            <a:ext cx="2986250" cy="1101400"/>
          </a:xfrm>
          <a:prstGeom prst="rect">
            <a:avLst/>
          </a:prstGeom>
          <a:noFill/>
          <a:ln>
            <a:noFill/>
          </a:ln>
        </p:spPr>
      </p:pic>
      <p:pic>
        <p:nvPicPr>
          <p:cNvPr id="108" name="Google Shape;108;p19"/>
          <p:cNvPicPr preferRelativeResize="0"/>
          <p:nvPr/>
        </p:nvPicPr>
        <p:blipFill rotWithShape="1">
          <a:blip r:embed="rId8">
            <a:alphaModFix/>
          </a:blip>
          <a:srcRect b="25951" l="0" r="6898" t="32749"/>
          <a:stretch/>
        </p:blipFill>
        <p:spPr>
          <a:xfrm>
            <a:off x="2239475" y="152400"/>
            <a:ext cx="3310776" cy="1101400"/>
          </a:xfrm>
          <a:prstGeom prst="rect">
            <a:avLst/>
          </a:prstGeom>
          <a:noFill/>
          <a:ln>
            <a:noFill/>
          </a:ln>
        </p:spPr>
      </p:pic>
      <p:sp>
        <p:nvSpPr>
          <p:cNvPr id="109" name="Google Shape;109;p19"/>
          <p:cNvSpPr txBox="1"/>
          <p:nvPr/>
        </p:nvSpPr>
        <p:spPr>
          <a:xfrm>
            <a:off x="2239475" y="1679400"/>
            <a:ext cx="2602500" cy="3083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dk1"/>
                </a:solidFill>
                <a:latin typeface="Times New Roman"/>
                <a:ea typeface="Times New Roman"/>
                <a:cs typeface="Times New Roman"/>
                <a:sym typeface="Times New Roman"/>
              </a:rPr>
              <a:t> </a:t>
            </a:r>
            <a:r>
              <a:rPr lang="en" sz="2800">
                <a:solidFill>
                  <a:schemeClr val="dk1"/>
                </a:solidFill>
                <a:latin typeface="Times New Roman"/>
                <a:ea typeface="Times New Roman"/>
                <a:cs typeface="Times New Roman"/>
                <a:sym typeface="Times New Roman"/>
              </a:rPr>
              <a:t>Concertina ^^</a:t>
            </a:r>
            <a:r>
              <a:rPr lang="en" sz="2600">
                <a:solidFill>
                  <a:schemeClr val="dk1"/>
                </a:solidFill>
                <a:latin typeface="Times New Roman"/>
                <a:ea typeface="Times New Roman"/>
                <a:cs typeface="Times New Roman"/>
                <a:sym typeface="Times New Roman"/>
              </a:rPr>
              <a:t> </a:t>
            </a:r>
            <a:endParaRPr sz="2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600">
              <a:solidFill>
                <a:schemeClr val="dk1"/>
              </a:solidFill>
              <a:latin typeface="Times New Roman"/>
              <a:ea typeface="Times New Roman"/>
              <a:cs typeface="Times New Roman"/>
              <a:sym typeface="Times New Roman"/>
            </a:endParaRPr>
          </a:p>
          <a:p>
            <a:pPr indent="457200" lvl="0" marL="457200" rtl="0" algn="l">
              <a:spcBef>
                <a:spcPts val="0"/>
              </a:spcBef>
              <a:spcAft>
                <a:spcPts val="0"/>
              </a:spcAft>
              <a:buNone/>
            </a:pPr>
            <a:r>
              <a:rPr lang="en" sz="2800">
                <a:solidFill>
                  <a:schemeClr val="dk1"/>
                </a:solidFill>
                <a:latin typeface="Times New Roman"/>
                <a:ea typeface="Times New Roman"/>
                <a:cs typeface="Times New Roman"/>
                <a:sym typeface="Times New Roman"/>
              </a:rPr>
              <a:t>Pothi →</a:t>
            </a:r>
            <a:endParaRPr sz="2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2800">
                <a:solidFill>
                  <a:schemeClr val="dk1"/>
                </a:solidFill>
                <a:latin typeface="Times New Roman"/>
                <a:ea typeface="Times New Roman"/>
                <a:cs typeface="Times New Roman"/>
                <a:sym typeface="Times New Roman"/>
              </a:rPr>
              <a:t>← Scrolls </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 name="Shape 113"/>
        <p:cNvGrpSpPr/>
        <p:nvPr/>
      </p:nvGrpSpPr>
      <p:grpSpPr>
        <a:xfrm>
          <a:off x="0" y="0"/>
          <a:ext cx="0" cy="0"/>
          <a:chOff x="0" y="0"/>
          <a:chExt cx="0" cy="0"/>
        </a:xfrm>
      </p:grpSpPr>
      <p:pic>
        <p:nvPicPr>
          <p:cNvPr id="114" name="Google Shape;114;p20"/>
          <p:cNvPicPr preferRelativeResize="0"/>
          <p:nvPr/>
        </p:nvPicPr>
        <p:blipFill rotWithShape="1">
          <a:blip r:embed="rId4">
            <a:alphaModFix/>
          </a:blip>
          <a:srcRect b="0" l="0" r="8189" t="803"/>
          <a:stretch/>
        </p:blipFill>
        <p:spPr>
          <a:xfrm>
            <a:off x="5926675" y="839025"/>
            <a:ext cx="2328325" cy="4065650"/>
          </a:xfrm>
          <a:prstGeom prst="rect">
            <a:avLst/>
          </a:prstGeom>
          <a:noFill/>
          <a:ln>
            <a:noFill/>
          </a:ln>
        </p:spPr>
      </p:pic>
      <p:pic>
        <p:nvPicPr>
          <p:cNvPr id="115" name="Google Shape;115;p20"/>
          <p:cNvPicPr preferRelativeResize="0"/>
          <p:nvPr/>
        </p:nvPicPr>
        <p:blipFill rotWithShape="1">
          <a:blip r:embed="rId5">
            <a:alphaModFix/>
          </a:blip>
          <a:srcRect b="7365" l="4948" r="14190" t="14606"/>
          <a:stretch/>
        </p:blipFill>
        <p:spPr>
          <a:xfrm>
            <a:off x="2881325" y="442600"/>
            <a:ext cx="2687850" cy="3067525"/>
          </a:xfrm>
          <a:prstGeom prst="rect">
            <a:avLst/>
          </a:prstGeom>
          <a:noFill/>
          <a:ln>
            <a:noFill/>
          </a:ln>
        </p:spPr>
      </p:pic>
      <p:sp>
        <p:nvSpPr>
          <p:cNvPr id="116" name="Google Shape;116;p20"/>
          <p:cNvSpPr txBox="1"/>
          <p:nvPr/>
        </p:nvSpPr>
        <p:spPr>
          <a:xfrm>
            <a:off x="411200" y="3423525"/>
            <a:ext cx="2328300" cy="698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dk1"/>
                </a:solidFill>
              </a:rPr>
              <a:t>Cave 16/17 </a:t>
            </a:r>
            <a:endParaRPr sz="3200">
              <a:solidFill>
                <a:schemeClr val="dk1"/>
              </a:solidFill>
            </a:endParaRPr>
          </a:p>
        </p:txBody>
      </p:sp>
      <p:sp>
        <p:nvSpPr>
          <p:cNvPr id="117" name="Google Shape;117;p20"/>
          <p:cNvSpPr txBox="1"/>
          <p:nvPr/>
        </p:nvSpPr>
        <p:spPr>
          <a:xfrm>
            <a:off x="1447450" y="4206575"/>
            <a:ext cx="4272900" cy="698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u="sng">
                <a:solidFill>
                  <a:schemeClr val="dk1"/>
                </a:solidFill>
              </a:rPr>
              <a:t>Exit Ticket:</a:t>
            </a:r>
            <a:r>
              <a:rPr lang="en" sz="1700">
                <a:solidFill>
                  <a:schemeClr val="dk1"/>
                </a:solidFill>
              </a:rPr>
              <a:t> </a:t>
            </a:r>
            <a:endParaRPr sz="1700">
              <a:solidFill>
                <a:schemeClr val="dk1"/>
              </a:solidFill>
            </a:endParaRPr>
          </a:p>
          <a:p>
            <a:pPr indent="0" lvl="0" marL="0" rtl="0" algn="l">
              <a:spcBef>
                <a:spcPts val="0"/>
              </a:spcBef>
              <a:spcAft>
                <a:spcPts val="0"/>
              </a:spcAft>
              <a:buNone/>
            </a:pPr>
            <a:r>
              <a:rPr lang="en" sz="1700">
                <a:solidFill>
                  <a:schemeClr val="dk1"/>
                </a:solidFill>
              </a:rPr>
              <a:t>What do you think scholars call this cave?</a:t>
            </a:r>
            <a:endParaRPr sz="1700">
              <a:solidFill>
                <a:schemeClr val="dk1"/>
              </a:solidFill>
            </a:endParaRPr>
          </a:p>
        </p:txBody>
      </p:sp>
      <p:pic>
        <p:nvPicPr>
          <p:cNvPr id="118" name="Google Shape;118;p20"/>
          <p:cNvPicPr preferRelativeResize="0"/>
          <p:nvPr/>
        </p:nvPicPr>
        <p:blipFill rotWithShape="1">
          <a:blip r:embed="rId6">
            <a:alphaModFix/>
          </a:blip>
          <a:srcRect b="30708" l="10438" r="10422" t="32181"/>
          <a:stretch/>
        </p:blipFill>
        <p:spPr>
          <a:xfrm>
            <a:off x="0" y="4206575"/>
            <a:ext cx="1429388" cy="670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2300"/>
                                        <p:tgtEl>
                                          <p:spTgt spid="115"/>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1"/>
          <p:cNvPicPr preferRelativeResize="0"/>
          <p:nvPr/>
        </p:nvPicPr>
        <p:blipFill rotWithShape="1">
          <a:blip r:embed="rId3">
            <a:alphaModFix/>
          </a:blip>
          <a:srcRect b="14405" l="0" r="0" t="0"/>
          <a:stretch/>
        </p:blipFill>
        <p:spPr>
          <a:xfrm>
            <a:off x="0" y="-11"/>
            <a:ext cx="9144003" cy="5870196"/>
          </a:xfrm>
          <a:prstGeom prst="rect">
            <a:avLst/>
          </a:prstGeom>
          <a:noFill/>
          <a:ln>
            <a:noFill/>
          </a:ln>
        </p:spPr>
      </p:pic>
      <p:sp>
        <p:nvSpPr>
          <p:cNvPr id="124" name="Google Shape;124;p21"/>
          <p:cNvSpPr txBox="1"/>
          <p:nvPr>
            <p:ph type="title"/>
          </p:nvPr>
        </p:nvSpPr>
        <p:spPr>
          <a:xfrm>
            <a:off x="1948300" y="190125"/>
            <a:ext cx="6668700" cy="938100"/>
          </a:xfrm>
          <a:prstGeom prst="rect">
            <a:avLst/>
          </a:prstGeom>
          <a:solidFill>
            <a:schemeClr val="lt1"/>
          </a:solidFill>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n" sz="1960" u="sng"/>
              <a:t>Quick Write: </a:t>
            </a:r>
            <a:endParaRPr b="1" sz="1960" u="sng"/>
          </a:p>
          <a:p>
            <a:pPr indent="0" lvl="0" marL="0" rtl="0" algn="l">
              <a:spcBef>
                <a:spcPts val="0"/>
              </a:spcBef>
              <a:spcAft>
                <a:spcPts val="0"/>
              </a:spcAft>
              <a:buSzPts val="990"/>
              <a:buNone/>
            </a:pPr>
            <a:r>
              <a:rPr lang="en" sz="1960"/>
              <a:t>Would you let someone take pictures of your diary!? Why or why not? Would there be a situation where you would? </a:t>
            </a:r>
            <a:endParaRPr sz="1960"/>
          </a:p>
        </p:txBody>
      </p:sp>
      <p:pic>
        <p:nvPicPr>
          <p:cNvPr id="125" name="Google Shape;125;p21"/>
          <p:cNvPicPr preferRelativeResize="0"/>
          <p:nvPr/>
        </p:nvPicPr>
        <p:blipFill rotWithShape="1">
          <a:blip r:embed="rId4">
            <a:alphaModFix/>
          </a:blip>
          <a:srcRect b="3967" l="6112" r="0" t="6882"/>
          <a:stretch/>
        </p:blipFill>
        <p:spPr>
          <a:xfrm>
            <a:off x="505105" y="1256825"/>
            <a:ext cx="5029770" cy="3581875"/>
          </a:xfrm>
          <a:prstGeom prst="rect">
            <a:avLst/>
          </a:prstGeom>
          <a:noFill/>
          <a:ln>
            <a:noFill/>
          </a:ln>
        </p:spPr>
      </p:pic>
      <p:pic>
        <p:nvPicPr>
          <p:cNvPr id="126" name="Google Shape;126;p21"/>
          <p:cNvPicPr preferRelativeResize="0"/>
          <p:nvPr/>
        </p:nvPicPr>
        <p:blipFill>
          <a:blip r:embed="rId5">
            <a:alphaModFix/>
          </a:blip>
          <a:stretch>
            <a:fillRect/>
          </a:stretch>
        </p:blipFill>
        <p:spPr>
          <a:xfrm>
            <a:off x="5759275" y="1256825"/>
            <a:ext cx="2746851" cy="3581876"/>
          </a:xfrm>
          <a:prstGeom prst="rect">
            <a:avLst/>
          </a:prstGeom>
          <a:noFill/>
          <a:ln>
            <a:noFill/>
          </a:ln>
        </p:spPr>
      </p:pic>
      <p:pic>
        <p:nvPicPr>
          <p:cNvPr id="127" name="Google Shape;127;p21"/>
          <p:cNvPicPr preferRelativeResize="0"/>
          <p:nvPr/>
        </p:nvPicPr>
        <p:blipFill rotWithShape="1">
          <a:blip r:embed="rId6">
            <a:alphaModFix/>
          </a:blip>
          <a:srcRect b="13418" l="16106" r="13186" t="9729"/>
          <a:stretch/>
        </p:blipFill>
        <p:spPr>
          <a:xfrm>
            <a:off x="312375" y="28549"/>
            <a:ext cx="1341101" cy="1261248"/>
          </a:xfrm>
          <a:prstGeom prst="rect">
            <a:avLst/>
          </a:prstGeom>
          <a:noFill/>
          <a:ln>
            <a:noFill/>
          </a:ln>
        </p:spPr>
      </p:pic>
      <p:sp>
        <p:nvSpPr>
          <p:cNvPr id="128" name="Google Shape;128;p21"/>
          <p:cNvSpPr txBox="1"/>
          <p:nvPr/>
        </p:nvSpPr>
        <p:spPr>
          <a:xfrm>
            <a:off x="4717100" y="4366500"/>
            <a:ext cx="2746800" cy="777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chemeClr val="dk1"/>
                </a:solidFill>
              </a:rPr>
              <a:t>Marc Aurel Stein </a:t>
            </a:r>
            <a:endParaRPr sz="27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