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Inter"/>
      <p:bold r:id="rId27"/>
      <p:boldItalic r:id="rId28"/>
    </p:embeddedFont>
    <p:embeddedFont>
      <p:font typeface="Cinzel Decorative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Inter-boldItalic.fntdata"/><Relationship Id="rId27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inzelDecorativ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"This is how I would teach a lesson, here is how I would want to transfer ONE of the skills I learned"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Looked at every content area and how the knowledge can be taught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message I would like to send?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Formation of library programming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on the Silk Road</a:t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8" name="Google Shape;428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"This is how I would teach a lesson, here is how I would want to transfer ONE of the skills I learned"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Looked at every content area and how the knowledge can be taught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message I would like to send?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Formation of library programming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on the Silk Road</a:t>
            </a:r>
            <a:endParaRPr/>
          </a:p>
        </p:txBody>
      </p:sp>
      <p:sp>
        <p:nvSpPr>
          <p:cNvPr id="430" name="Google Shape;430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05" name="Google Shape;505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slide: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 my role as the School Librarian at LBMS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Departments, Clubs &amp; School Events</a:t>
            </a:r>
            <a:endParaRPr/>
          </a:p>
        </p:txBody>
      </p:sp>
      <p:sp>
        <p:nvSpPr>
          <p:cNvPr id="507" name="Google Shape;507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28" name="Google Shape;528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"This is how I would teach a lesson, here is how I would want to transfer ONE of the skills I learned"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Looked at every content area and how the knowledge can be taught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message I would like to send?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Formation of library programming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on the Silk Road</a:t>
            </a:r>
            <a:endParaRPr/>
          </a:p>
        </p:txBody>
      </p:sp>
      <p:sp>
        <p:nvSpPr>
          <p:cNvPr id="530" name="Google Shape;530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92" name="Google Shape;592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"This is how I would teach a lesson, here is how I would want to transfer ONE of the skills I learned"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Looked at every content area and how the knowledge can be taught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message I would like to send?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Formation of library programming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on the Silk Road</a:t>
            </a:r>
            <a:endParaRPr/>
          </a:p>
        </p:txBody>
      </p:sp>
      <p:sp>
        <p:nvSpPr>
          <p:cNvPr id="594" name="Google Shape;594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5" name="Google Shape;155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"This is how I would teach a lesson, here is how I would want to transfer ONE of the skills I learned"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Looked at every content area and how the knowledge can be taught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message I would like to send?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Formation of library programming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on the Silk Road</a:t>
            </a:r>
            <a:endParaRPr/>
          </a:p>
        </p:txBody>
      </p:sp>
      <p:sp>
        <p:nvSpPr>
          <p:cNvPr id="157" name="Google Shape;157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2" name="Google Shape;242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"This is how I would teach a lesson, here is how I would want to transfer ONE of the skills I learned"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Looked at every content area and how the knowledge can be taught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message I would like to send?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Formation of library programming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on the Silk Road</a:t>
            </a:r>
            <a:endParaRPr/>
          </a:p>
        </p:txBody>
      </p:sp>
      <p:sp>
        <p:nvSpPr>
          <p:cNvPr id="244" name="Google Shape;244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3" name="Google Shape;323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"This is how I would teach a lesson, here is how I would want to transfer ONE of the skills I learned"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Looked at every content area and how the knowledge can be taught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message I would like to send?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Formation of library programming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on the Silk Road</a:t>
            </a:r>
            <a:endParaRPr/>
          </a:p>
        </p:txBody>
      </p:sp>
      <p:sp>
        <p:nvSpPr>
          <p:cNvPr id="325" name="Google Shape;325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5" name="Google Shape;375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slide: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 my role as the School Librarian at LBMS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Departments, Clubs &amp; School Events</a:t>
            </a:r>
            <a:endParaRPr/>
          </a:p>
        </p:txBody>
      </p:sp>
      <p:sp>
        <p:nvSpPr>
          <p:cNvPr id="377" name="Google Shape;377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1.png"/><Relationship Id="rId10" Type="http://schemas.openxmlformats.org/officeDocument/2006/relationships/image" Target="../media/image20.png"/><Relationship Id="rId21" Type="http://schemas.openxmlformats.org/officeDocument/2006/relationships/image" Target="../media/image39.gif"/><Relationship Id="rId13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5" Type="http://schemas.openxmlformats.org/officeDocument/2006/relationships/image" Target="../media/image7.png"/><Relationship Id="rId14" Type="http://schemas.openxmlformats.org/officeDocument/2006/relationships/image" Target="../media/image6.png"/><Relationship Id="rId17" Type="http://schemas.openxmlformats.org/officeDocument/2006/relationships/image" Target="../media/image15.png"/><Relationship Id="rId16" Type="http://schemas.openxmlformats.org/officeDocument/2006/relationships/image" Target="../media/image5.png"/><Relationship Id="rId5" Type="http://schemas.openxmlformats.org/officeDocument/2006/relationships/image" Target="../media/image3.png"/><Relationship Id="rId19" Type="http://schemas.openxmlformats.org/officeDocument/2006/relationships/image" Target="../media/image30.png"/><Relationship Id="rId6" Type="http://schemas.openxmlformats.org/officeDocument/2006/relationships/image" Target="../media/image10.png"/><Relationship Id="rId18" Type="http://schemas.openxmlformats.org/officeDocument/2006/relationships/image" Target="../media/image21.png"/><Relationship Id="rId7" Type="http://schemas.openxmlformats.org/officeDocument/2006/relationships/image" Target="../media/image16.png"/><Relationship Id="rId8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jpg"/><Relationship Id="rId4" Type="http://schemas.openxmlformats.org/officeDocument/2006/relationships/image" Target="../media/image5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jpg"/><Relationship Id="rId4" Type="http://schemas.openxmlformats.org/officeDocument/2006/relationships/image" Target="../media/image49.jpg"/><Relationship Id="rId5" Type="http://schemas.openxmlformats.org/officeDocument/2006/relationships/image" Target="../media/image5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4.png"/><Relationship Id="rId22" Type="http://schemas.openxmlformats.org/officeDocument/2006/relationships/image" Target="../media/image39.gif"/><Relationship Id="rId10" Type="http://schemas.openxmlformats.org/officeDocument/2006/relationships/image" Target="../media/image31.png"/><Relationship Id="rId21" Type="http://schemas.openxmlformats.org/officeDocument/2006/relationships/image" Target="../media/image17.png"/><Relationship Id="rId13" Type="http://schemas.openxmlformats.org/officeDocument/2006/relationships/image" Target="../media/image1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9.png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5" Type="http://schemas.openxmlformats.org/officeDocument/2006/relationships/image" Target="../media/image2.png"/><Relationship Id="rId19" Type="http://schemas.openxmlformats.org/officeDocument/2006/relationships/image" Target="../media/image16.png"/><Relationship Id="rId6" Type="http://schemas.openxmlformats.org/officeDocument/2006/relationships/image" Target="../media/image3.png"/><Relationship Id="rId18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50.jpg"/><Relationship Id="rId6" Type="http://schemas.openxmlformats.org/officeDocument/2006/relationships/image" Target="../media/image59.jp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4.png"/><Relationship Id="rId22" Type="http://schemas.openxmlformats.org/officeDocument/2006/relationships/image" Target="../media/image39.gif"/><Relationship Id="rId10" Type="http://schemas.openxmlformats.org/officeDocument/2006/relationships/image" Target="../media/image31.png"/><Relationship Id="rId21" Type="http://schemas.openxmlformats.org/officeDocument/2006/relationships/image" Target="../media/image17.png"/><Relationship Id="rId13" Type="http://schemas.openxmlformats.org/officeDocument/2006/relationships/image" Target="../media/image1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9.png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5" Type="http://schemas.openxmlformats.org/officeDocument/2006/relationships/image" Target="../media/image2.png"/><Relationship Id="rId19" Type="http://schemas.openxmlformats.org/officeDocument/2006/relationships/image" Target="../media/image16.png"/><Relationship Id="rId6" Type="http://schemas.openxmlformats.org/officeDocument/2006/relationships/image" Target="../media/image3.png"/><Relationship Id="rId18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61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4.png"/><Relationship Id="rId22" Type="http://schemas.openxmlformats.org/officeDocument/2006/relationships/image" Target="../media/image39.gif"/><Relationship Id="rId10" Type="http://schemas.openxmlformats.org/officeDocument/2006/relationships/image" Target="../media/image31.png"/><Relationship Id="rId21" Type="http://schemas.openxmlformats.org/officeDocument/2006/relationships/image" Target="../media/image17.png"/><Relationship Id="rId13" Type="http://schemas.openxmlformats.org/officeDocument/2006/relationships/image" Target="../media/image1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9.png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5" Type="http://schemas.openxmlformats.org/officeDocument/2006/relationships/image" Target="../media/image2.png"/><Relationship Id="rId19" Type="http://schemas.openxmlformats.org/officeDocument/2006/relationships/image" Target="../media/image16.png"/><Relationship Id="rId6" Type="http://schemas.openxmlformats.org/officeDocument/2006/relationships/image" Target="../media/image3.png"/><Relationship Id="rId18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31.png"/><Relationship Id="rId22" Type="http://schemas.openxmlformats.org/officeDocument/2006/relationships/image" Target="../media/image39.gif"/><Relationship Id="rId10" Type="http://schemas.openxmlformats.org/officeDocument/2006/relationships/image" Target="../media/image16.png"/><Relationship Id="rId21" Type="http://schemas.openxmlformats.org/officeDocument/2006/relationships/image" Target="../media/image17.png"/><Relationship Id="rId13" Type="http://schemas.openxmlformats.org/officeDocument/2006/relationships/image" Target="../media/image20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image" Target="../media/image1.png"/><Relationship Id="rId17" Type="http://schemas.openxmlformats.org/officeDocument/2006/relationships/image" Target="../media/image6.png"/><Relationship Id="rId16" Type="http://schemas.openxmlformats.org/officeDocument/2006/relationships/image" Target="../media/image8.png"/><Relationship Id="rId5" Type="http://schemas.openxmlformats.org/officeDocument/2006/relationships/image" Target="../media/image3.png"/><Relationship Id="rId19" Type="http://schemas.openxmlformats.org/officeDocument/2006/relationships/image" Target="../media/image5.png"/><Relationship Id="rId6" Type="http://schemas.openxmlformats.org/officeDocument/2006/relationships/image" Target="../media/image21.png"/><Relationship Id="rId18" Type="http://schemas.openxmlformats.org/officeDocument/2006/relationships/image" Target="../media/image7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31.png"/><Relationship Id="rId22" Type="http://schemas.openxmlformats.org/officeDocument/2006/relationships/image" Target="../media/image39.gif"/><Relationship Id="rId10" Type="http://schemas.openxmlformats.org/officeDocument/2006/relationships/image" Target="../media/image16.png"/><Relationship Id="rId21" Type="http://schemas.openxmlformats.org/officeDocument/2006/relationships/image" Target="../media/image17.png"/><Relationship Id="rId13" Type="http://schemas.openxmlformats.org/officeDocument/2006/relationships/image" Target="../media/image20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image" Target="../media/image1.png"/><Relationship Id="rId17" Type="http://schemas.openxmlformats.org/officeDocument/2006/relationships/image" Target="../media/image6.png"/><Relationship Id="rId16" Type="http://schemas.openxmlformats.org/officeDocument/2006/relationships/image" Target="../media/image8.png"/><Relationship Id="rId5" Type="http://schemas.openxmlformats.org/officeDocument/2006/relationships/image" Target="../media/image3.png"/><Relationship Id="rId19" Type="http://schemas.openxmlformats.org/officeDocument/2006/relationships/image" Target="../media/image5.png"/><Relationship Id="rId6" Type="http://schemas.openxmlformats.org/officeDocument/2006/relationships/image" Target="../media/image21.png"/><Relationship Id="rId18" Type="http://schemas.openxmlformats.org/officeDocument/2006/relationships/image" Target="../media/image7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47.png"/><Relationship Id="rId5" Type="http://schemas.openxmlformats.org/officeDocument/2006/relationships/image" Target="../media/image52.jpg"/><Relationship Id="rId6" Type="http://schemas.openxmlformats.org/officeDocument/2006/relationships/image" Target="../media/image48.jpg"/><Relationship Id="rId7" Type="http://schemas.openxmlformats.org/officeDocument/2006/relationships/image" Target="../media/image46.jpg"/><Relationship Id="rId8" Type="http://schemas.openxmlformats.org/officeDocument/2006/relationships/image" Target="../media/image53.jp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4.png"/><Relationship Id="rId22" Type="http://schemas.openxmlformats.org/officeDocument/2006/relationships/image" Target="../media/image39.gif"/><Relationship Id="rId10" Type="http://schemas.openxmlformats.org/officeDocument/2006/relationships/image" Target="../media/image31.png"/><Relationship Id="rId21" Type="http://schemas.openxmlformats.org/officeDocument/2006/relationships/image" Target="../media/image17.png"/><Relationship Id="rId13" Type="http://schemas.openxmlformats.org/officeDocument/2006/relationships/image" Target="../media/image1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9.png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5" Type="http://schemas.openxmlformats.org/officeDocument/2006/relationships/image" Target="../media/image3.png"/><Relationship Id="rId19" Type="http://schemas.openxmlformats.org/officeDocument/2006/relationships/image" Target="../media/image16.png"/><Relationship Id="rId6" Type="http://schemas.openxmlformats.org/officeDocument/2006/relationships/image" Target="../media/image21.png"/><Relationship Id="rId18" Type="http://schemas.openxmlformats.org/officeDocument/2006/relationships/image" Target="../media/image5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3"/>
          <p:cNvGrpSpPr/>
          <p:nvPr/>
        </p:nvGrpSpPr>
        <p:grpSpPr>
          <a:xfrm>
            <a:off x="3516833" y="6015888"/>
            <a:ext cx="15878516" cy="6484823"/>
            <a:chOff x="0" y="0"/>
            <a:chExt cx="21171355" cy="8646431"/>
          </a:xfrm>
        </p:grpSpPr>
        <p:sp>
          <p:nvSpPr>
            <p:cNvPr id="93" name="Google Shape;93;p13"/>
            <p:cNvSpPr/>
            <p:nvPr/>
          </p:nvSpPr>
          <p:spPr>
            <a:xfrm rot="1603913">
              <a:off x="874794" y="1941719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672053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720535" y="0"/>
                  </a:lnTo>
                  <a:lnTo>
                    <a:pt x="6720535" y="54864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rot="2764364">
              <a:off x="8800316" y="1580016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5" y="0"/>
                  </a:lnTo>
                  <a:lnTo>
                    <a:pt x="672053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7501517" y="4837061"/>
              <a:ext cx="1430134" cy="448704"/>
            </a:xfrm>
            <a:custGeom>
              <a:rect b="b" l="l" r="r" t="t"/>
              <a:pathLst>
                <a:path extrusionOk="0" h="448704" w="1430134">
                  <a:moveTo>
                    <a:pt x="0" y="0"/>
                  </a:moveTo>
                  <a:lnTo>
                    <a:pt x="1430133" y="0"/>
                  </a:lnTo>
                  <a:lnTo>
                    <a:pt x="1430133" y="448705"/>
                  </a:lnTo>
                  <a:lnTo>
                    <a:pt x="0" y="4487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flipH="1" rot="10800000">
              <a:off x="18970714" y="4477330"/>
              <a:ext cx="2200641" cy="1944817"/>
            </a:xfrm>
            <a:custGeom>
              <a:rect b="b" l="l" r="r" t="t"/>
              <a:pathLst>
                <a:path extrusionOk="0" h="1944817" w="2200641">
                  <a:moveTo>
                    <a:pt x="0" y="1944817"/>
                  </a:moveTo>
                  <a:lnTo>
                    <a:pt x="2200642" y="1944817"/>
                  </a:lnTo>
                  <a:lnTo>
                    <a:pt x="2200642" y="0"/>
                  </a:lnTo>
                  <a:lnTo>
                    <a:pt x="0" y="0"/>
                  </a:lnTo>
                  <a:lnTo>
                    <a:pt x="0" y="1944817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3839602" y="468112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4" y="0"/>
                  </a:lnTo>
                  <a:lnTo>
                    <a:pt x="672053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-9144212">
              <a:off x="7219627" y="4779127"/>
              <a:ext cx="3756097" cy="3066341"/>
            </a:xfrm>
            <a:custGeom>
              <a:rect b="b" l="l" r="r" t="t"/>
              <a:pathLst>
                <a:path extrusionOk="0" h="3066341" w="3756097">
                  <a:moveTo>
                    <a:pt x="3756097" y="3066341"/>
                  </a:moveTo>
                  <a:lnTo>
                    <a:pt x="0" y="3066341"/>
                  </a:lnTo>
                  <a:lnTo>
                    <a:pt x="0" y="0"/>
                  </a:lnTo>
                  <a:lnTo>
                    <a:pt x="3756097" y="0"/>
                  </a:lnTo>
                  <a:lnTo>
                    <a:pt x="3756097" y="306634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3"/>
          <p:cNvSpPr/>
          <p:nvPr/>
        </p:nvSpPr>
        <p:spPr>
          <a:xfrm>
            <a:off x="0" y="5119418"/>
            <a:ext cx="18288000" cy="3040380"/>
          </a:xfrm>
          <a:custGeom>
            <a:rect b="b" l="l" r="r" t="t"/>
            <a:pathLst>
              <a:path extrusionOk="0"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 rot="4558958">
            <a:off x="1579128" y="5225686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 flipH="1" rot="8374574">
            <a:off x="3711617" y="7184493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527075"/>
                </a:moveTo>
                <a:lnTo>
                  <a:pt x="1251216" y="527075"/>
                </a:lnTo>
                <a:lnTo>
                  <a:pt x="1251216" y="0"/>
                </a:lnTo>
                <a:lnTo>
                  <a:pt x="0" y="0"/>
                </a:lnTo>
                <a:lnTo>
                  <a:pt x="0" y="527075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 flipH="1">
            <a:off x="6840458" y="4390328"/>
            <a:ext cx="2303542" cy="581644"/>
          </a:xfrm>
          <a:custGeom>
            <a:rect b="b" l="l" r="r" t="t"/>
            <a:pathLst>
              <a:path extrusionOk="0" h="581644" w="2303542">
                <a:moveTo>
                  <a:pt x="2303542" y="0"/>
                </a:moveTo>
                <a:lnTo>
                  <a:pt x="0" y="0"/>
                </a:lnTo>
                <a:lnTo>
                  <a:pt x="0" y="581645"/>
                </a:lnTo>
                <a:lnTo>
                  <a:pt x="2303542" y="581645"/>
                </a:lnTo>
                <a:lnTo>
                  <a:pt x="2303542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90971" y="5143500"/>
            <a:ext cx="1144567" cy="1110230"/>
          </a:xfrm>
          <a:custGeom>
            <a:rect b="b" l="l" r="r" t="t"/>
            <a:pathLst>
              <a:path extrusionOk="0" h="1110230" w="1144567">
                <a:moveTo>
                  <a:pt x="0" y="0"/>
                </a:moveTo>
                <a:lnTo>
                  <a:pt x="1144568" y="0"/>
                </a:lnTo>
                <a:lnTo>
                  <a:pt x="1144568" y="1110230"/>
                </a:lnTo>
                <a:lnTo>
                  <a:pt x="0" y="11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9819130" y="4302944"/>
            <a:ext cx="1187362" cy="970174"/>
          </a:xfrm>
          <a:custGeom>
            <a:rect b="b" l="l" r="r" t="t"/>
            <a:pathLst>
              <a:path extrusionOk="0" h="970174" w="1187362">
                <a:moveTo>
                  <a:pt x="0" y="0"/>
                </a:moveTo>
                <a:lnTo>
                  <a:pt x="1187361" y="0"/>
                </a:lnTo>
                <a:lnTo>
                  <a:pt x="1187361" y="970173"/>
                </a:lnTo>
                <a:lnTo>
                  <a:pt x="0" y="97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2108213" y="6202709"/>
            <a:ext cx="1075245" cy="1221870"/>
          </a:xfrm>
          <a:custGeom>
            <a:rect b="b" l="l" r="r" t="t"/>
            <a:pathLst>
              <a:path extrusionOk="0" h="1221870" w="1075245">
                <a:moveTo>
                  <a:pt x="0" y="0"/>
                </a:moveTo>
                <a:lnTo>
                  <a:pt x="1075245" y="0"/>
                </a:lnTo>
                <a:lnTo>
                  <a:pt x="1075245" y="1221870"/>
                </a:lnTo>
                <a:lnTo>
                  <a:pt x="0" y="1221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5056573" y="5292957"/>
            <a:ext cx="1049477" cy="938407"/>
          </a:xfrm>
          <a:custGeom>
            <a:rect b="b" l="l" r="r" t="t"/>
            <a:pathLst>
              <a:path extrusionOk="0" h="938407" w="1049477">
                <a:moveTo>
                  <a:pt x="0" y="0"/>
                </a:moveTo>
                <a:lnTo>
                  <a:pt x="1049476" y="0"/>
                </a:lnTo>
                <a:lnTo>
                  <a:pt x="1049476" y="938407"/>
                </a:lnTo>
                <a:lnTo>
                  <a:pt x="0" y="93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4811734" y="4433032"/>
            <a:ext cx="991028" cy="1065622"/>
          </a:xfrm>
          <a:custGeom>
            <a:rect b="b" l="l" r="r" t="t"/>
            <a:pathLst>
              <a:path extrusionOk="0" h="1065622" w="991028">
                <a:moveTo>
                  <a:pt x="0" y="0"/>
                </a:moveTo>
                <a:lnTo>
                  <a:pt x="991029" y="0"/>
                </a:lnTo>
                <a:lnTo>
                  <a:pt x="991029" y="1065622"/>
                </a:lnTo>
                <a:lnTo>
                  <a:pt x="0" y="1065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12538412" y="5762160"/>
            <a:ext cx="901852" cy="747410"/>
          </a:xfrm>
          <a:custGeom>
            <a:rect b="b" l="l" r="r" t="t"/>
            <a:pathLst>
              <a:path extrusionOk="0" h="747410" w="901852">
                <a:moveTo>
                  <a:pt x="0" y="0"/>
                </a:moveTo>
                <a:lnTo>
                  <a:pt x="901852" y="0"/>
                </a:lnTo>
                <a:lnTo>
                  <a:pt x="901852" y="747410"/>
                </a:lnTo>
                <a:lnTo>
                  <a:pt x="0" y="747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 rot="-119504">
            <a:off x="12133534" y="6604008"/>
            <a:ext cx="1109188" cy="343868"/>
          </a:xfrm>
          <a:custGeom>
            <a:rect b="b" l="l" r="r" t="t"/>
            <a:pathLst>
              <a:path extrusionOk="0" h="343868" w="1109188">
                <a:moveTo>
                  <a:pt x="0" y="0"/>
                </a:moveTo>
                <a:lnTo>
                  <a:pt x="1109188" y="0"/>
                </a:lnTo>
                <a:lnTo>
                  <a:pt x="1109188" y="343868"/>
                </a:lnTo>
                <a:lnTo>
                  <a:pt x="0" y="343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-1137" l="0" r="0" t="-1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13248362" y="6069223"/>
            <a:ext cx="645182" cy="761481"/>
          </a:xfrm>
          <a:custGeom>
            <a:rect b="b" l="l" r="r" t="t"/>
            <a:pathLst>
              <a:path extrusionOk="0" h="761481" w="645182">
                <a:moveTo>
                  <a:pt x="0" y="0"/>
                </a:moveTo>
                <a:lnTo>
                  <a:pt x="645182" y="0"/>
                </a:lnTo>
                <a:lnTo>
                  <a:pt x="645182" y="761481"/>
                </a:lnTo>
                <a:lnTo>
                  <a:pt x="0" y="76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 rot="3344718">
            <a:off x="6092014" y="6466394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4256753" y="670587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-1373431">
            <a:off x="8490757" y="6981617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 rot="3316571">
            <a:off x="11320350" y="6321300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 rot="-815385">
            <a:off x="13631145" y="6429121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7222356" y="5762160"/>
            <a:ext cx="1277158" cy="1277158"/>
          </a:xfrm>
          <a:custGeom>
            <a:rect b="b" l="l" r="r" t="t"/>
            <a:pathLst>
              <a:path extrusionOk="0" h="1277158" w="1277158">
                <a:moveTo>
                  <a:pt x="0" y="0"/>
                </a:moveTo>
                <a:lnTo>
                  <a:pt x="1277158" y="0"/>
                </a:lnTo>
                <a:lnTo>
                  <a:pt x="1277158" y="1277158"/>
                </a:lnTo>
                <a:lnTo>
                  <a:pt x="0" y="127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9267441" y="8374625"/>
            <a:ext cx="987251" cy="1027049"/>
          </a:xfrm>
          <a:custGeom>
            <a:rect b="b" l="l" r="r" t="t"/>
            <a:pathLst>
              <a:path extrusionOk="0" h="1027049" w="987251">
                <a:moveTo>
                  <a:pt x="0" y="0"/>
                </a:moveTo>
                <a:lnTo>
                  <a:pt x="987251" y="0"/>
                </a:lnTo>
                <a:lnTo>
                  <a:pt x="987251" y="1027049"/>
                </a:lnTo>
                <a:lnTo>
                  <a:pt x="0" y="102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3626904" y="8342838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90" y="0"/>
                </a:lnTo>
                <a:lnTo>
                  <a:pt x="3249990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3939938" y="7903158"/>
            <a:ext cx="2623921" cy="782405"/>
          </a:xfrm>
          <a:custGeom>
            <a:rect b="b" l="l" r="r" t="t"/>
            <a:pathLst>
              <a:path extrusionOk="0" h="782405" w="2623921">
                <a:moveTo>
                  <a:pt x="0" y="0"/>
                </a:moveTo>
                <a:lnTo>
                  <a:pt x="2623921" y="0"/>
                </a:lnTo>
                <a:lnTo>
                  <a:pt x="2623921" y="782406"/>
                </a:lnTo>
                <a:lnTo>
                  <a:pt x="0" y="782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11945959" y="4291091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89" y="0"/>
                </a:lnTo>
                <a:lnTo>
                  <a:pt x="3249989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 flipH="1">
            <a:off x="12258993" y="3841713"/>
            <a:ext cx="2623921" cy="782405"/>
          </a:xfrm>
          <a:custGeom>
            <a:rect b="b" l="l" r="r" t="t"/>
            <a:pathLst>
              <a:path extrusionOk="0" h="782405" w="2623921">
                <a:moveTo>
                  <a:pt x="2623921" y="0"/>
                </a:moveTo>
                <a:lnTo>
                  <a:pt x="0" y="0"/>
                </a:lnTo>
                <a:lnTo>
                  <a:pt x="0" y="782405"/>
                </a:lnTo>
                <a:lnTo>
                  <a:pt x="2623921" y="782405"/>
                </a:lnTo>
                <a:lnTo>
                  <a:pt x="2623921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3886" y="3322313"/>
            <a:ext cx="2299141" cy="22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/>
          <p:nvPr/>
        </p:nvSpPr>
        <p:spPr>
          <a:xfrm>
            <a:off x="924431" y="3859328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2333026" y="7536425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7547991" y="7161812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94056" y="4356231"/>
            <a:ext cx="217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5048224" y="5517704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10153786" y="5330398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12730313" y="6909897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15322286" y="6260859"/>
            <a:ext cx="518049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3982691" y="5971790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Acquired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697052" y="801250"/>
            <a:ext cx="16785255" cy="186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35">
                <a:solidFill>
                  <a:srgbClr val="B15F17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From the Silk Roads, to London, to my School Library &amp; Beyond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3074948" y="2860638"/>
            <a:ext cx="11807966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Join me on this journey!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267493" y="7949138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6467250" y="7622520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11737368" y="7338213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9088253" y="5797044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Objectives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2"/>
          <p:cNvGrpSpPr/>
          <p:nvPr/>
        </p:nvGrpSpPr>
        <p:grpSpPr>
          <a:xfrm>
            <a:off x="4429089" y="2525958"/>
            <a:ext cx="8699645" cy="6169654"/>
            <a:chOff x="0" y="-76200"/>
            <a:chExt cx="2291265" cy="1624929"/>
          </a:xfrm>
        </p:grpSpPr>
        <p:sp>
          <p:nvSpPr>
            <p:cNvPr id="393" name="Google Shape;393;p22"/>
            <p:cNvSpPr/>
            <p:nvPr/>
          </p:nvSpPr>
          <p:spPr>
            <a:xfrm>
              <a:off x="0" y="0"/>
              <a:ext cx="2291265" cy="1548729"/>
            </a:xfrm>
            <a:custGeom>
              <a:rect b="b" l="l" r="r" t="t"/>
              <a:pathLst>
                <a:path extrusionOk="0" h="1548729" w="2291265">
                  <a:moveTo>
                    <a:pt x="45386" y="0"/>
                  </a:moveTo>
                  <a:lnTo>
                    <a:pt x="2245879" y="0"/>
                  </a:lnTo>
                  <a:cubicBezTo>
                    <a:pt x="2270945" y="0"/>
                    <a:pt x="2291265" y="20320"/>
                    <a:pt x="2291265" y="45386"/>
                  </a:cubicBezTo>
                  <a:lnTo>
                    <a:pt x="2291265" y="1503343"/>
                  </a:lnTo>
                  <a:cubicBezTo>
                    <a:pt x="2291265" y="1528409"/>
                    <a:pt x="2270945" y="1548729"/>
                    <a:pt x="2245879" y="1548729"/>
                  </a:cubicBezTo>
                  <a:lnTo>
                    <a:pt x="45386" y="1548729"/>
                  </a:lnTo>
                  <a:cubicBezTo>
                    <a:pt x="20320" y="1548729"/>
                    <a:pt x="0" y="1528409"/>
                    <a:pt x="0" y="1503343"/>
                  </a:cubicBezTo>
                  <a:lnTo>
                    <a:pt x="0" y="45386"/>
                  </a:lnTo>
                  <a:cubicBezTo>
                    <a:pt x="0" y="20320"/>
                    <a:pt x="20320" y="0"/>
                    <a:pt x="453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0" y="-76200"/>
              <a:ext cx="2291265" cy="1624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Being Resourceful</a:t>
              </a:r>
              <a:endParaRPr/>
            </a:p>
            <a:p>
              <a:pPr indent="-345439" lvl="1" marL="69088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Library Programming:</a:t>
              </a:r>
              <a:endParaRPr/>
            </a:p>
            <a:p>
              <a:pPr indent="-460587" lvl="2" marL="138176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⚬"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Host a papermaking workshop on our school’s World History Day</a:t>
              </a:r>
              <a:endParaRPr/>
            </a:p>
            <a:p>
              <a:pPr indent="-518160" lvl="3" marL="2072642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￭"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Led by students in Journaling Club</a:t>
              </a:r>
              <a:endParaRPr/>
            </a:p>
            <a:p>
              <a:pPr indent="-460587" lvl="2" marL="138176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⚬"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Promote recycling culture established at Luther:</a:t>
              </a:r>
              <a:endParaRPr/>
            </a:p>
            <a:p>
              <a:pPr indent="-518160" lvl="3" marL="2072642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￭"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 cardboard, used printer paper</a:t>
              </a:r>
              <a:endParaRPr/>
            </a:p>
            <a:p>
              <a:pPr indent="-460587" lvl="2" marL="138176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⚬"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Leads into another lesson:</a:t>
              </a:r>
              <a:endParaRPr/>
            </a:p>
            <a:p>
              <a:pPr indent="-518160" lvl="3" marL="2072642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￭"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BOOKBINDING!</a:t>
              </a:r>
              <a:endParaRPr/>
            </a:p>
          </p:txBody>
        </p:sp>
      </p:grpSp>
      <p:sp>
        <p:nvSpPr>
          <p:cNvPr id="395" name="Google Shape;395;p22"/>
          <p:cNvSpPr/>
          <p:nvPr/>
        </p:nvSpPr>
        <p:spPr>
          <a:xfrm>
            <a:off x="13128735" y="4539601"/>
            <a:ext cx="4399275" cy="2142102"/>
          </a:xfrm>
          <a:custGeom>
            <a:rect b="b" l="l" r="r" t="t"/>
            <a:pathLst>
              <a:path extrusionOk="0" h="2142102" w="4399275">
                <a:moveTo>
                  <a:pt x="0" y="0"/>
                </a:moveTo>
                <a:lnTo>
                  <a:pt x="4399275" y="0"/>
                </a:lnTo>
                <a:lnTo>
                  <a:pt x="4399275" y="2142102"/>
                </a:lnTo>
                <a:lnTo>
                  <a:pt x="0" y="214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41" l="-10356" r="-10958" t="-273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22"/>
          <p:cNvPicPr preferRelativeResize="0"/>
          <p:nvPr/>
        </p:nvPicPr>
        <p:blipFill rotWithShape="1">
          <a:blip r:embed="rId4">
            <a:alphaModFix/>
          </a:blip>
          <a:srcRect b="657" l="0" r="0" t="657"/>
          <a:stretch/>
        </p:blipFill>
        <p:spPr>
          <a:xfrm>
            <a:off x="1028700" y="2815280"/>
            <a:ext cx="3550581" cy="62290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22"/>
          <p:cNvGrpSpPr/>
          <p:nvPr/>
        </p:nvGrpSpPr>
        <p:grpSpPr>
          <a:xfrm>
            <a:off x="1981824" y="429620"/>
            <a:ext cx="14682202" cy="2115259"/>
            <a:chOff x="0" y="9525"/>
            <a:chExt cx="19576269" cy="2820345"/>
          </a:xfrm>
        </p:grpSpPr>
        <p:sp>
          <p:nvSpPr>
            <p:cNvPr id="398" name="Google Shape;398;p22"/>
            <p:cNvSpPr txBox="1"/>
            <p:nvPr/>
          </p:nvSpPr>
          <p:spPr>
            <a:xfrm>
              <a:off x="18172" y="9525"/>
              <a:ext cx="19558097" cy="135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23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PAPER ON THE SILK ROAD</a:t>
              </a:r>
              <a:endParaRPr/>
            </a:p>
          </p:txBody>
        </p:sp>
        <p:sp>
          <p:nvSpPr>
            <p:cNvPr id="399" name="Google Shape;399;p22"/>
            <p:cNvSpPr txBox="1"/>
            <p:nvPr/>
          </p:nvSpPr>
          <p:spPr>
            <a:xfrm>
              <a:off x="0" y="1652538"/>
              <a:ext cx="19558097" cy="117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75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How a Propitious New Technology Accelerated Cross-Cultural Connections &amp; Information Accessibility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3"/>
          <p:cNvGrpSpPr/>
          <p:nvPr/>
        </p:nvGrpSpPr>
        <p:grpSpPr>
          <a:xfrm>
            <a:off x="6300552" y="2981992"/>
            <a:ext cx="10634898" cy="5662559"/>
            <a:chOff x="0" y="-76200"/>
            <a:chExt cx="2800961" cy="1491373"/>
          </a:xfrm>
        </p:grpSpPr>
        <p:sp>
          <p:nvSpPr>
            <p:cNvPr id="405" name="Google Shape;405;p23"/>
            <p:cNvSpPr/>
            <p:nvPr/>
          </p:nvSpPr>
          <p:spPr>
            <a:xfrm>
              <a:off x="0" y="0"/>
              <a:ext cx="2800961" cy="1415173"/>
            </a:xfrm>
            <a:custGeom>
              <a:rect b="b" l="l" r="r" t="t"/>
              <a:pathLst>
                <a:path extrusionOk="0" h="1415173" w="2800961">
                  <a:moveTo>
                    <a:pt x="37127" y="0"/>
                  </a:moveTo>
                  <a:lnTo>
                    <a:pt x="2763834" y="0"/>
                  </a:lnTo>
                  <a:cubicBezTo>
                    <a:pt x="2784339" y="0"/>
                    <a:pt x="2800961" y="16622"/>
                    <a:pt x="2800961" y="37127"/>
                  </a:cubicBezTo>
                  <a:lnTo>
                    <a:pt x="2800961" y="1378047"/>
                  </a:lnTo>
                  <a:cubicBezTo>
                    <a:pt x="2800961" y="1387893"/>
                    <a:pt x="2797049" y="1397337"/>
                    <a:pt x="2790087" y="1404299"/>
                  </a:cubicBezTo>
                  <a:cubicBezTo>
                    <a:pt x="2783124" y="1411262"/>
                    <a:pt x="2773681" y="1415173"/>
                    <a:pt x="2763834" y="1415173"/>
                  </a:cubicBezTo>
                  <a:lnTo>
                    <a:pt x="37127" y="1415173"/>
                  </a:lnTo>
                  <a:cubicBezTo>
                    <a:pt x="16622" y="1415173"/>
                    <a:pt x="0" y="1398551"/>
                    <a:pt x="0" y="1378047"/>
                  </a:cubicBezTo>
                  <a:lnTo>
                    <a:pt x="0" y="37127"/>
                  </a:lnTo>
                  <a:cubicBezTo>
                    <a:pt x="0" y="16622"/>
                    <a:pt x="16622" y="0"/>
                    <a:pt x="371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3"/>
            <p:cNvSpPr txBox="1"/>
            <p:nvPr/>
          </p:nvSpPr>
          <p:spPr>
            <a:xfrm>
              <a:off x="0" y="-76200"/>
              <a:ext cx="2800961" cy="1491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Need for Human Connections &amp; Resources</a:t>
              </a:r>
              <a:endParaRPr/>
            </a:p>
            <a:p>
              <a:pPr indent="-399415" lvl="1" marL="79882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History/Social Studies lesson simulation:</a:t>
              </a:r>
              <a:endParaRPr/>
            </a:p>
            <a:p>
              <a:pPr indent="-532552" lvl="2" marL="159765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Lack of resources, what do you have to offer?</a:t>
              </a:r>
              <a:endParaRPr/>
            </a:p>
            <a:p>
              <a:pPr indent="-532552" lvl="2" marL="159765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Maybe knowledge &amp; skills?</a:t>
              </a:r>
              <a:endParaRPr/>
            </a:p>
            <a:p>
              <a:pPr indent="-399415" lvl="1" marL="79882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Importance of communication and relationships:</a:t>
              </a:r>
              <a:endParaRPr/>
            </a:p>
            <a:p>
              <a:pPr indent="-532552" lvl="2" marL="159765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Human connections - culture and language awareness</a:t>
              </a:r>
              <a:endParaRPr/>
            </a:p>
          </p:txBody>
        </p:sp>
      </p:grpSp>
      <p:sp>
        <p:nvSpPr>
          <p:cNvPr id="407" name="Google Shape;407;p23"/>
          <p:cNvSpPr/>
          <p:nvPr/>
        </p:nvSpPr>
        <p:spPr>
          <a:xfrm>
            <a:off x="1985730" y="5727152"/>
            <a:ext cx="4395369" cy="3894785"/>
          </a:xfrm>
          <a:custGeom>
            <a:rect b="b" l="l" r="r" t="t"/>
            <a:pathLst>
              <a:path extrusionOk="0" h="3894785" w="4395369">
                <a:moveTo>
                  <a:pt x="0" y="0"/>
                </a:moveTo>
                <a:lnTo>
                  <a:pt x="4395369" y="0"/>
                </a:lnTo>
                <a:lnTo>
                  <a:pt x="4395369" y="3894785"/>
                </a:lnTo>
                <a:lnTo>
                  <a:pt x="0" y="3894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23"/>
          <p:cNvGrpSpPr/>
          <p:nvPr/>
        </p:nvGrpSpPr>
        <p:grpSpPr>
          <a:xfrm>
            <a:off x="1981824" y="429620"/>
            <a:ext cx="14682202" cy="2115259"/>
            <a:chOff x="0" y="9525"/>
            <a:chExt cx="19576269" cy="2820345"/>
          </a:xfrm>
        </p:grpSpPr>
        <p:sp>
          <p:nvSpPr>
            <p:cNvPr id="409" name="Google Shape;409;p23"/>
            <p:cNvSpPr txBox="1"/>
            <p:nvPr/>
          </p:nvSpPr>
          <p:spPr>
            <a:xfrm>
              <a:off x="18172" y="9525"/>
              <a:ext cx="19558097" cy="135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23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PAPER ON THE SILK ROAD</a:t>
              </a:r>
              <a:endParaRPr/>
            </a:p>
          </p:txBody>
        </p:sp>
        <p:sp>
          <p:nvSpPr>
            <p:cNvPr id="410" name="Google Shape;410;p23"/>
            <p:cNvSpPr txBox="1"/>
            <p:nvPr/>
          </p:nvSpPr>
          <p:spPr>
            <a:xfrm>
              <a:off x="0" y="1652538"/>
              <a:ext cx="19558097" cy="117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75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How a Propitious New Technology Accelerated Cross-Cultural Connections &amp; Information Accessibility</a:t>
              </a:r>
              <a:endParaRPr/>
            </a:p>
          </p:txBody>
        </p:sp>
      </p:grpSp>
      <p:sp>
        <p:nvSpPr>
          <p:cNvPr id="411" name="Google Shape;411;p23"/>
          <p:cNvSpPr/>
          <p:nvPr/>
        </p:nvSpPr>
        <p:spPr>
          <a:xfrm>
            <a:off x="1981824" y="2731552"/>
            <a:ext cx="2048461" cy="2805100"/>
          </a:xfrm>
          <a:custGeom>
            <a:rect b="b" l="l" r="r" t="t"/>
            <a:pathLst>
              <a:path extrusionOk="0" h="2805100" w="2048461">
                <a:moveTo>
                  <a:pt x="0" y="0"/>
                </a:moveTo>
                <a:lnTo>
                  <a:pt x="2048461" y="0"/>
                </a:lnTo>
                <a:lnTo>
                  <a:pt x="2048461" y="2805100"/>
                </a:lnTo>
                <a:lnTo>
                  <a:pt x="0" y="280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887" l="-14026" r="-11321" t="-131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4320622" y="2731552"/>
            <a:ext cx="2060477" cy="2747302"/>
          </a:xfrm>
          <a:custGeom>
            <a:rect b="b" l="l" r="r" t="t"/>
            <a:pathLst>
              <a:path extrusionOk="0" h="2747302" w="2060477">
                <a:moveTo>
                  <a:pt x="0" y="0"/>
                </a:moveTo>
                <a:lnTo>
                  <a:pt x="2060477" y="0"/>
                </a:lnTo>
                <a:lnTo>
                  <a:pt x="2060477" y="2747302"/>
                </a:lnTo>
                <a:lnTo>
                  <a:pt x="0" y="2747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>
            <a:off x="4685376" y="2787118"/>
            <a:ext cx="9339655" cy="5005334"/>
            <a:chOff x="0" y="-76200"/>
            <a:chExt cx="2459827" cy="1318277"/>
          </a:xfrm>
        </p:grpSpPr>
        <p:sp>
          <p:nvSpPr>
            <p:cNvPr id="418" name="Google Shape;418;p24"/>
            <p:cNvSpPr/>
            <p:nvPr/>
          </p:nvSpPr>
          <p:spPr>
            <a:xfrm>
              <a:off x="0" y="0"/>
              <a:ext cx="2459827" cy="1242077"/>
            </a:xfrm>
            <a:custGeom>
              <a:rect b="b" l="l" r="r" t="t"/>
              <a:pathLst>
                <a:path extrusionOk="0" h="1242077" w="2459827">
                  <a:moveTo>
                    <a:pt x="42275" y="0"/>
                  </a:moveTo>
                  <a:lnTo>
                    <a:pt x="2417551" y="0"/>
                  </a:lnTo>
                  <a:cubicBezTo>
                    <a:pt x="2428764" y="0"/>
                    <a:pt x="2439516" y="4454"/>
                    <a:pt x="2447445" y="12382"/>
                  </a:cubicBezTo>
                  <a:cubicBezTo>
                    <a:pt x="2455373" y="20310"/>
                    <a:pt x="2459827" y="31063"/>
                    <a:pt x="2459827" y="42275"/>
                  </a:cubicBezTo>
                  <a:lnTo>
                    <a:pt x="2459827" y="1199802"/>
                  </a:lnTo>
                  <a:cubicBezTo>
                    <a:pt x="2459827" y="1211014"/>
                    <a:pt x="2455373" y="1221767"/>
                    <a:pt x="2447445" y="1229695"/>
                  </a:cubicBezTo>
                  <a:cubicBezTo>
                    <a:pt x="2439516" y="1237623"/>
                    <a:pt x="2428764" y="1242077"/>
                    <a:pt x="2417551" y="1242077"/>
                  </a:cubicBezTo>
                  <a:lnTo>
                    <a:pt x="42275" y="1242077"/>
                  </a:lnTo>
                  <a:cubicBezTo>
                    <a:pt x="18927" y="1242077"/>
                    <a:pt x="0" y="1223150"/>
                    <a:pt x="0" y="1199802"/>
                  </a:cubicBezTo>
                  <a:lnTo>
                    <a:pt x="0" y="42275"/>
                  </a:lnTo>
                  <a:cubicBezTo>
                    <a:pt x="0" y="18927"/>
                    <a:pt x="18927" y="0"/>
                    <a:pt x="422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4"/>
            <p:cNvSpPr txBox="1"/>
            <p:nvPr/>
          </p:nvSpPr>
          <p:spPr>
            <a:xfrm>
              <a:off x="0" y="-76200"/>
              <a:ext cx="2459827" cy="131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Accessibility</a:t>
              </a:r>
              <a:endParaRPr/>
            </a:p>
            <a:p>
              <a:pPr indent="-399415" lvl="1" marL="79882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Why was paper such an important innovation?</a:t>
              </a:r>
              <a:endParaRPr/>
            </a:p>
            <a:p>
              <a:pPr indent="-532552" lvl="2" marL="159765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Continuing need for accessibility</a:t>
              </a:r>
              <a:endParaRPr/>
            </a:p>
            <a:p>
              <a:pPr indent="-399415" lvl="1" marL="79882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Creating resources and easy access to information</a:t>
              </a:r>
              <a:endParaRPr/>
            </a:p>
            <a:p>
              <a:pPr indent="-532552" lvl="2" marL="159765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Need to share knowledge</a:t>
              </a:r>
              <a:endParaRPr/>
            </a:p>
          </p:txBody>
        </p:sp>
      </p:grpSp>
      <p:grpSp>
        <p:nvGrpSpPr>
          <p:cNvPr id="420" name="Google Shape;420;p24"/>
          <p:cNvGrpSpPr/>
          <p:nvPr/>
        </p:nvGrpSpPr>
        <p:grpSpPr>
          <a:xfrm>
            <a:off x="1802899" y="512747"/>
            <a:ext cx="14682202" cy="2115259"/>
            <a:chOff x="0" y="9525"/>
            <a:chExt cx="19576269" cy="2820345"/>
          </a:xfrm>
        </p:grpSpPr>
        <p:sp>
          <p:nvSpPr>
            <p:cNvPr id="421" name="Google Shape;421;p24"/>
            <p:cNvSpPr txBox="1"/>
            <p:nvPr/>
          </p:nvSpPr>
          <p:spPr>
            <a:xfrm>
              <a:off x="18172" y="9525"/>
              <a:ext cx="19558097" cy="135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23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PAPER ON THE SILK ROAD</a:t>
              </a:r>
              <a:endParaRPr/>
            </a:p>
          </p:txBody>
        </p:sp>
        <p:sp>
          <p:nvSpPr>
            <p:cNvPr id="422" name="Google Shape;422;p24"/>
            <p:cNvSpPr txBox="1"/>
            <p:nvPr/>
          </p:nvSpPr>
          <p:spPr>
            <a:xfrm>
              <a:off x="0" y="1652538"/>
              <a:ext cx="19558097" cy="117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75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How a Propitious New Technology Accelerated Cross-Cultural Connections &amp; Information Accessibility</a:t>
              </a:r>
              <a:endParaRPr/>
            </a:p>
          </p:txBody>
        </p:sp>
      </p:grpSp>
      <p:sp>
        <p:nvSpPr>
          <p:cNvPr id="423" name="Google Shape;423;p24"/>
          <p:cNvSpPr/>
          <p:nvPr/>
        </p:nvSpPr>
        <p:spPr>
          <a:xfrm flipH="1">
            <a:off x="12797846" y="8735835"/>
            <a:ext cx="4138339" cy="1044931"/>
          </a:xfrm>
          <a:custGeom>
            <a:rect b="b" l="l" r="r" t="t"/>
            <a:pathLst>
              <a:path extrusionOk="0" h="1044931" w="4138339">
                <a:moveTo>
                  <a:pt x="4138339" y="0"/>
                </a:moveTo>
                <a:lnTo>
                  <a:pt x="0" y="0"/>
                </a:lnTo>
                <a:lnTo>
                  <a:pt x="0" y="1044930"/>
                </a:lnTo>
                <a:lnTo>
                  <a:pt x="4138339" y="1044930"/>
                </a:lnTo>
                <a:lnTo>
                  <a:pt x="413833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862445" y="5292601"/>
            <a:ext cx="4259349" cy="4259349"/>
          </a:xfrm>
          <a:custGeom>
            <a:rect b="b" l="l" r="r" t="t"/>
            <a:pathLst>
              <a:path extrusionOk="0" h="4259349" w="4259349">
                <a:moveTo>
                  <a:pt x="0" y="0"/>
                </a:moveTo>
                <a:lnTo>
                  <a:pt x="4259349" y="0"/>
                </a:lnTo>
                <a:lnTo>
                  <a:pt x="4259349" y="4259349"/>
                </a:lnTo>
                <a:lnTo>
                  <a:pt x="0" y="4259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5"/>
          <p:cNvSpPr/>
          <p:nvPr/>
        </p:nvSpPr>
        <p:spPr>
          <a:xfrm>
            <a:off x="7216819" y="5627019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25"/>
          <p:cNvGrpSpPr/>
          <p:nvPr/>
        </p:nvGrpSpPr>
        <p:grpSpPr>
          <a:xfrm>
            <a:off x="3516833" y="6015888"/>
            <a:ext cx="15878516" cy="6484823"/>
            <a:chOff x="0" y="0"/>
            <a:chExt cx="21171355" cy="8646431"/>
          </a:xfrm>
        </p:grpSpPr>
        <p:sp>
          <p:nvSpPr>
            <p:cNvPr id="435" name="Google Shape;435;p25"/>
            <p:cNvSpPr/>
            <p:nvPr/>
          </p:nvSpPr>
          <p:spPr>
            <a:xfrm rot="1603913">
              <a:off x="874794" y="1941719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672053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720535" y="0"/>
                  </a:lnTo>
                  <a:lnTo>
                    <a:pt x="6720535" y="54864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 rot="2764364">
              <a:off x="8800316" y="1580016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5" y="0"/>
                  </a:lnTo>
                  <a:lnTo>
                    <a:pt x="672053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7501517" y="4837061"/>
              <a:ext cx="1430134" cy="448704"/>
            </a:xfrm>
            <a:custGeom>
              <a:rect b="b" l="l" r="r" t="t"/>
              <a:pathLst>
                <a:path extrusionOk="0" h="448704" w="1430134">
                  <a:moveTo>
                    <a:pt x="0" y="0"/>
                  </a:moveTo>
                  <a:lnTo>
                    <a:pt x="1430133" y="0"/>
                  </a:lnTo>
                  <a:lnTo>
                    <a:pt x="1430133" y="448705"/>
                  </a:lnTo>
                  <a:lnTo>
                    <a:pt x="0" y="4487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 flipH="1" rot="10800000">
              <a:off x="18970714" y="4477330"/>
              <a:ext cx="2200641" cy="1944817"/>
            </a:xfrm>
            <a:custGeom>
              <a:rect b="b" l="l" r="r" t="t"/>
              <a:pathLst>
                <a:path extrusionOk="0" h="1944817" w="2200641">
                  <a:moveTo>
                    <a:pt x="0" y="1944817"/>
                  </a:moveTo>
                  <a:lnTo>
                    <a:pt x="2200642" y="1944817"/>
                  </a:lnTo>
                  <a:lnTo>
                    <a:pt x="2200642" y="0"/>
                  </a:lnTo>
                  <a:lnTo>
                    <a:pt x="0" y="0"/>
                  </a:lnTo>
                  <a:lnTo>
                    <a:pt x="0" y="1944817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3839602" y="468112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4" y="0"/>
                  </a:lnTo>
                  <a:lnTo>
                    <a:pt x="672053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 rot="-9144212">
              <a:off x="7219627" y="4779127"/>
              <a:ext cx="3756097" cy="3066341"/>
            </a:xfrm>
            <a:custGeom>
              <a:rect b="b" l="l" r="r" t="t"/>
              <a:pathLst>
                <a:path extrusionOk="0" h="3066341" w="3756097">
                  <a:moveTo>
                    <a:pt x="3756097" y="3066341"/>
                  </a:moveTo>
                  <a:lnTo>
                    <a:pt x="0" y="3066341"/>
                  </a:lnTo>
                  <a:lnTo>
                    <a:pt x="0" y="0"/>
                  </a:lnTo>
                  <a:lnTo>
                    <a:pt x="3756097" y="0"/>
                  </a:lnTo>
                  <a:lnTo>
                    <a:pt x="3756097" y="3066341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25"/>
          <p:cNvSpPr/>
          <p:nvPr/>
        </p:nvSpPr>
        <p:spPr>
          <a:xfrm>
            <a:off x="9267441" y="8374625"/>
            <a:ext cx="987251" cy="1027049"/>
          </a:xfrm>
          <a:custGeom>
            <a:rect b="b" l="l" r="r" t="t"/>
            <a:pathLst>
              <a:path extrusionOk="0" h="1027049" w="987251">
                <a:moveTo>
                  <a:pt x="0" y="0"/>
                </a:moveTo>
                <a:lnTo>
                  <a:pt x="987251" y="0"/>
                </a:lnTo>
                <a:lnTo>
                  <a:pt x="987251" y="1027049"/>
                </a:lnTo>
                <a:lnTo>
                  <a:pt x="0" y="102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5"/>
          <p:cNvSpPr/>
          <p:nvPr/>
        </p:nvSpPr>
        <p:spPr>
          <a:xfrm>
            <a:off x="3726050" y="6731710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90" y="0"/>
                </a:lnTo>
                <a:lnTo>
                  <a:pt x="3249990" y="685453"/>
                </a:lnTo>
                <a:lnTo>
                  <a:pt x="0" y="68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" name="Google Shape;443;p25"/>
          <p:cNvGrpSpPr/>
          <p:nvPr/>
        </p:nvGrpSpPr>
        <p:grpSpPr>
          <a:xfrm>
            <a:off x="238900" y="399962"/>
            <a:ext cx="4813871" cy="727200"/>
            <a:chOff x="0" y="0"/>
            <a:chExt cx="6418495" cy="969600"/>
          </a:xfrm>
        </p:grpSpPr>
        <p:sp>
          <p:nvSpPr>
            <p:cNvPr id="444" name="Google Shape;444;p25"/>
            <p:cNvSpPr txBox="1"/>
            <p:nvPr/>
          </p:nvSpPr>
          <p:spPr>
            <a:xfrm>
              <a:off x="0" y="0"/>
              <a:ext cx="6418495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59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From the Silk Roads, to London, to my School Library &amp; Beyond</a:t>
              </a:r>
              <a:endParaRPr/>
            </a:p>
          </p:txBody>
        </p:sp>
        <p:sp>
          <p:nvSpPr>
            <p:cNvPr id="445" name="Google Shape;445;p25"/>
            <p:cNvSpPr txBox="1"/>
            <p:nvPr/>
          </p:nvSpPr>
          <p:spPr>
            <a:xfrm>
              <a:off x="814548" y="774320"/>
              <a:ext cx="4515235" cy="19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17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Join me on this journey!</a:t>
              </a:r>
              <a:endParaRPr/>
            </a:p>
          </p:txBody>
        </p:sp>
      </p:grpSp>
      <p:sp>
        <p:nvSpPr>
          <p:cNvPr id="446" name="Google Shape;446;p25"/>
          <p:cNvSpPr/>
          <p:nvPr/>
        </p:nvSpPr>
        <p:spPr>
          <a:xfrm>
            <a:off x="564833" y="2303332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5"/>
          <p:cNvSpPr/>
          <p:nvPr/>
        </p:nvSpPr>
        <p:spPr>
          <a:xfrm>
            <a:off x="1991314" y="5925356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5"/>
          <p:cNvSpPr/>
          <p:nvPr/>
        </p:nvSpPr>
        <p:spPr>
          <a:xfrm>
            <a:off x="4644106" y="3863589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5"/>
          <p:cNvSpPr/>
          <p:nvPr/>
        </p:nvSpPr>
        <p:spPr>
          <a:xfrm>
            <a:off x="0" y="3485713"/>
            <a:ext cx="18288000" cy="3040380"/>
          </a:xfrm>
          <a:custGeom>
            <a:rect b="b" l="l" r="r" t="t"/>
            <a:pathLst>
              <a:path extrusionOk="0"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6767088" y="2694519"/>
            <a:ext cx="2303542" cy="581644"/>
          </a:xfrm>
          <a:custGeom>
            <a:rect b="b" l="l" r="r" t="t"/>
            <a:pathLst>
              <a:path extrusionOk="0" h="581644" w="2303542">
                <a:moveTo>
                  <a:pt x="2303542" y="0"/>
                </a:moveTo>
                <a:lnTo>
                  <a:pt x="0" y="0"/>
                </a:lnTo>
                <a:lnTo>
                  <a:pt x="0" y="581644"/>
                </a:lnTo>
                <a:lnTo>
                  <a:pt x="2303542" y="581644"/>
                </a:lnTo>
                <a:lnTo>
                  <a:pt x="2303542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38888" y="3669794"/>
            <a:ext cx="1144567" cy="1110230"/>
          </a:xfrm>
          <a:custGeom>
            <a:rect b="b" l="l" r="r" t="t"/>
            <a:pathLst>
              <a:path extrusionOk="0" h="1110230" w="1144567">
                <a:moveTo>
                  <a:pt x="0" y="0"/>
                </a:moveTo>
                <a:lnTo>
                  <a:pt x="1144568" y="0"/>
                </a:lnTo>
                <a:lnTo>
                  <a:pt x="1144568" y="1110230"/>
                </a:lnTo>
                <a:lnTo>
                  <a:pt x="0" y="11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5"/>
          <p:cNvSpPr/>
          <p:nvPr/>
        </p:nvSpPr>
        <p:spPr>
          <a:xfrm>
            <a:off x="9784029" y="2857752"/>
            <a:ext cx="1187362" cy="970174"/>
          </a:xfrm>
          <a:custGeom>
            <a:rect b="b" l="l" r="r" t="t"/>
            <a:pathLst>
              <a:path extrusionOk="0" h="970174" w="1187362">
                <a:moveTo>
                  <a:pt x="0" y="0"/>
                </a:moveTo>
                <a:lnTo>
                  <a:pt x="1187362" y="0"/>
                </a:lnTo>
                <a:lnTo>
                  <a:pt x="1187362" y="970173"/>
                </a:lnTo>
                <a:lnTo>
                  <a:pt x="0" y="97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2108213" y="4569005"/>
            <a:ext cx="1075245" cy="1221870"/>
          </a:xfrm>
          <a:custGeom>
            <a:rect b="b" l="l" r="r" t="t"/>
            <a:pathLst>
              <a:path extrusionOk="0" h="1221870" w="1075245">
                <a:moveTo>
                  <a:pt x="0" y="0"/>
                </a:moveTo>
                <a:lnTo>
                  <a:pt x="1075245" y="0"/>
                </a:lnTo>
                <a:lnTo>
                  <a:pt x="1075245" y="1221869"/>
                </a:lnTo>
                <a:lnTo>
                  <a:pt x="0" y="122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15056573" y="3659252"/>
            <a:ext cx="1049477" cy="938407"/>
          </a:xfrm>
          <a:custGeom>
            <a:rect b="b" l="l" r="r" t="t"/>
            <a:pathLst>
              <a:path extrusionOk="0" h="938407" w="1049477">
                <a:moveTo>
                  <a:pt x="0" y="0"/>
                </a:moveTo>
                <a:lnTo>
                  <a:pt x="1049476" y="0"/>
                </a:lnTo>
                <a:lnTo>
                  <a:pt x="1049476" y="938407"/>
                </a:lnTo>
                <a:lnTo>
                  <a:pt x="0" y="93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4756385" y="2657386"/>
            <a:ext cx="991028" cy="1065622"/>
          </a:xfrm>
          <a:custGeom>
            <a:rect b="b" l="l" r="r" t="t"/>
            <a:pathLst>
              <a:path extrusionOk="0" h="1065622" w="991028">
                <a:moveTo>
                  <a:pt x="0" y="0"/>
                </a:moveTo>
                <a:lnTo>
                  <a:pt x="991028" y="0"/>
                </a:lnTo>
                <a:lnTo>
                  <a:pt x="991028" y="1065622"/>
                </a:lnTo>
                <a:lnTo>
                  <a:pt x="0" y="1065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12538412" y="4128456"/>
            <a:ext cx="901852" cy="747410"/>
          </a:xfrm>
          <a:custGeom>
            <a:rect b="b" l="l" r="r" t="t"/>
            <a:pathLst>
              <a:path extrusionOk="0" h="747410" w="901852">
                <a:moveTo>
                  <a:pt x="0" y="0"/>
                </a:moveTo>
                <a:lnTo>
                  <a:pt x="901852" y="0"/>
                </a:lnTo>
                <a:lnTo>
                  <a:pt x="901852" y="747409"/>
                </a:lnTo>
                <a:lnTo>
                  <a:pt x="0" y="747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5"/>
          <p:cNvSpPr/>
          <p:nvPr/>
        </p:nvSpPr>
        <p:spPr>
          <a:xfrm rot="-119504">
            <a:off x="12133534" y="4970304"/>
            <a:ext cx="1109188" cy="343868"/>
          </a:xfrm>
          <a:custGeom>
            <a:rect b="b" l="l" r="r" t="t"/>
            <a:pathLst>
              <a:path extrusionOk="0" h="343868" w="1109188">
                <a:moveTo>
                  <a:pt x="0" y="0"/>
                </a:moveTo>
                <a:lnTo>
                  <a:pt x="1109188" y="0"/>
                </a:lnTo>
                <a:lnTo>
                  <a:pt x="1109188" y="343867"/>
                </a:lnTo>
                <a:lnTo>
                  <a:pt x="0" y="343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1137" l="0" r="0" t="-1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13248362" y="4435518"/>
            <a:ext cx="645182" cy="761481"/>
          </a:xfrm>
          <a:custGeom>
            <a:rect b="b" l="l" r="r" t="t"/>
            <a:pathLst>
              <a:path extrusionOk="0" h="761481" w="645182">
                <a:moveTo>
                  <a:pt x="0" y="0"/>
                </a:moveTo>
                <a:lnTo>
                  <a:pt x="645182" y="0"/>
                </a:lnTo>
                <a:lnTo>
                  <a:pt x="645182" y="761481"/>
                </a:lnTo>
                <a:lnTo>
                  <a:pt x="0" y="76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5"/>
          <p:cNvSpPr txBox="1"/>
          <p:nvPr/>
        </p:nvSpPr>
        <p:spPr>
          <a:xfrm>
            <a:off x="14256753" y="500791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460" name="Google Shape;460;p25"/>
          <p:cNvSpPr/>
          <p:nvPr/>
        </p:nvSpPr>
        <p:spPr>
          <a:xfrm rot="-860357">
            <a:off x="8464071" y="5150314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5"/>
          <p:cNvSpPr/>
          <p:nvPr/>
        </p:nvSpPr>
        <p:spPr>
          <a:xfrm rot="2059153">
            <a:off x="11316940" y="4231147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5"/>
          <p:cNvSpPr/>
          <p:nvPr/>
        </p:nvSpPr>
        <p:spPr>
          <a:xfrm rot="-1156083">
            <a:off x="13688287" y="457786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7216819" y="4221404"/>
            <a:ext cx="1277158" cy="1277158"/>
          </a:xfrm>
          <a:custGeom>
            <a:rect b="b" l="l" r="r" t="t"/>
            <a:pathLst>
              <a:path extrusionOk="0" h="1277158" w="1277158">
                <a:moveTo>
                  <a:pt x="0" y="0"/>
                </a:moveTo>
                <a:lnTo>
                  <a:pt x="1277158" y="0"/>
                </a:lnTo>
                <a:lnTo>
                  <a:pt x="1277158" y="1277157"/>
                </a:lnTo>
                <a:lnTo>
                  <a:pt x="0" y="1277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3939938" y="6269454"/>
            <a:ext cx="2623921" cy="782405"/>
          </a:xfrm>
          <a:custGeom>
            <a:rect b="b" l="l" r="r" t="t"/>
            <a:pathLst>
              <a:path extrusionOk="0" h="782405" w="2623921">
                <a:moveTo>
                  <a:pt x="0" y="0"/>
                </a:moveTo>
                <a:lnTo>
                  <a:pt x="2623921" y="0"/>
                </a:lnTo>
                <a:lnTo>
                  <a:pt x="2623921" y="782405"/>
                </a:lnTo>
                <a:lnTo>
                  <a:pt x="0" y="78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11945959" y="2657386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89" y="0"/>
                </a:lnTo>
                <a:lnTo>
                  <a:pt x="3249989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5"/>
          <p:cNvSpPr/>
          <p:nvPr/>
        </p:nvSpPr>
        <p:spPr>
          <a:xfrm flipH="1">
            <a:off x="12258993" y="2208008"/>
            <a:ext cx="2623921" cy="782405"/>
          </a:xfrm>
          <a:custGeom>
            <a:rect b="b" l="l" r="r" t="t"/>
            <a:pathLst>
              <a:path extrusionOk="0" h="782405" w="2623921">
                <a:moveTo>
                  <a:pt x="2623921" y="0"/>
                </a:moveTo>
                <a:lnTo>
                  <a:pt x="0" y="0"/>
                </a:lnTo>
                <a:lnTo>
                  <a:pt x="0" y="782405"/>
                </a:lnTo>
                <a:lnTo>
                  <a:pt x="2623921" y="782405"/>
                </a:lnTo>
                <a:lnTo>
                  <a:pt x="2623921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551967" y="3863589"/>
            <a:ext cx="1651487" cy="163497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5"/>
          <p:cNvSpPr txBox="1"/>
          <p:nvPr/>
        </p:nvSpPr>
        <p:spPr>
          <a:xfrm>
            <a:off x="94056" y="2722526"/>
            <a:ext cx="217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469" name="Google Shape;469;p25"/>
          <p:cNvSpPr txBox="1"/>
          <p:nvPr/>
        </p:nvSpPr>
        <p:spPr>
          <a:xfrm>
            <a:off x="10118685" y="3883999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/>
          </a:p>
        </p:txBody>
      </p:sp>
      <p:sp>
        <p:nvSpPr>
          <p:cNvPr id="470" name="Google Shape;470;p25"/>
          <p:cNvSpPr txBox="1"/>
          <p:nvPr/>
        </p:nvSpPr>
        <p:spPr>
          <a:xfrm>
            <a:off x="12730313" y="538256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15322286" y="4627154"/>
            <a:ext cx="518049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</p:txBody>
      </p:sp>
      <p:sp>
        <p:nvSpPr>
          <p:cNvPr id="472" name="Google Shape;472;p25"/>
          <p:cNvSpPr txBox="1"/>
          <p:nvPr/>
        </p:nvSpPr>
        <p:spPr>
          <a:xfrm>
            <a:off x="3927341" y="4081183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Acquired Knowledge</a:t>
            </a:r>
            <a:endParaRPr/>
          </a:p>
        </p:txBody>
      </p:sp>
      <p:sp>
        <p:nvSpPr>
          <p:cNvPr id="473" name="Google Shape;473;p25"/>
          <p:cNvSpPr txBox="1"/>
          <p:nvPr/>
        </p:nvSpPr>
        <p:spPr>
          <a:xfrm>
            <a:off x="1267493" y="631543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sp>
        <p:nvSpPr>
          <p:cNvPr id="474" name="Google Shape;474;p25"/>
          <p:cNvSpPr txBox="1"/>
          <p:nvPr/>
        </p:nvSpPr>
        <p:spPr>
          <a:xfrm>
            <a:off x="6440565" y="5958738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475" name="Google Shape;475;p25"/>
          <p:cNvSpPr txBox="1"/>
          <p:nvPr/>
        </p:nvSpPr>
        <p:spPr>
          <a:xfrm>
            <a:off x="9053153" y="4316474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Objectives</a:t>
            </a:r>
            <a:endParaRPr/>
          </a:p>
        </p:txBody>
      </p:sp>
      <p:sp>
        <p:nvSpPr>
          <p:cNvPr id="476" name="Google Shape;476;p25"/>
          <p:cNvSpPr txBox="1"/>
          <p:nvPr/>
        </p:nvSpPr>
        <p:spPr>
          <a:xfrm>
            <a:off x="11607638" y="5868206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6"/>
          <p:cNvPicPr preferRelativeResize="0"/>
          <p:nvPr/>
        </p:nvPicPr>
        <p:blipFill rotWithShape="1">
          <a:blip r:embed="rId3">
            <a:alphaModFix/>
          </a:blip>
          <a:srcRect b="0" l="621" r="622" t="5191"/>
          <a:stretch/>
        </p:blipFill>
        <p:spPr>
          <a:xfrm>
            <a:off x="6016877" y="252706"/>
            <a:ext cx="6254246" cy="3388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p26"/>
          <p:cNvGrpSpPr/>
          <p:nvPr/>
        </p:nvGrpSpPr>
        <p:grpSpPr>
          <a:xfrm>
            <a:off x="1377982" y="4552436"/>
            <a:ext cx="15532037" cy="5734564"/>
            <a:chOff x="0" y="-57150"/>
            <a:chExt cx="4090742" cy="1510338"/>
          </a:xfrm>
        </p:grpSpPr>
        <p:sp>
          <p:nvSpPr>
            <p:cNvPr id="483" name="Google Shape;483;p26"/>
            <p:cNvSpPr/>
            <p:nvPr/>
          </p:nvSpPr>
          <p:spPr>
            <a:xfrm>
              <a:off x="0" y="0"/>
              <a:ext cx="4090742" cy="1453188"/>
            </a:xfrm>
            <a:custGeom>
              <a:rect b="b" l="l" r="r" t="t"/>
              <a:pathLst>
                <a:path extrusionOk="0" h="1453188" w="4090742">
                  <a:moveTo>
                    <a:pt x="25421" y="0"/>
                  </a:moveTo>
                  <a:lnTo>
                    <a:pt x="4065321" y="0"/>
                  </a:lnTo>
                  <a:cubicBezTo>
                    <a:pt x="4079361" y="0"/>
                    <a:pt x="4090742" y="11381"/>
                    <a:pt x="4090742" y="25421"/>
                  </a:cubicBezTo>
                  <a:lnTo>
                    <a:pt x="4090742" y="1427767"/>
                  </a:lnTo>
                  <a:cubicBezTo>
                    <a:pt x="4090742" y="1434509"/>
                    <a:pt x="4088064" y="1440975"/>
                    <a:pt x="4083296" y="1445742"/>
                  </a:cubicBezTo>
                  <a:cubicBezTo>
                    <a:pt x="4078529" y="1450510"/>
                    <a:pt x="4072063" y="1453188"/>
                    <a:pt x="4065321" y="1453188"/>
                  </a:cubicBezTo>
                  <a:lnTo>
                    <a:pt x="25421" y="1453188"/>
                  </a:lnTo>
                  <a:cubicBezTo>
                    <a:pt x="18679" y="1453188"/>
                    <a:pt x="12213" y="1450510"/>
                    <a:pt x="7446" y="1445742"/>
                  </a:cubicBezTo>
                  <a:cubicBezTo>
                    <a:pt x="2678" y="1440975"/>
                    <a:pt x="0" y="1434509"/>
                    <a:pt x="0" y="1427767"/>
                  </a:cubicBezTo>
                  <a:lnTo>
                    <a:pt x="0" y="25421"/>
                  </a:lnTo>
                  <a:cubicBezTo>
                    <a:pt x="0" y="18679"/>
                    <a:pt x="2678" y="12213"/>
                    <a:pt x="7446" y="7446"/>
                  </a:cubicBezTo>
                  <a:cubicBezTo>
                    <a:pt x="12213" y="2678"/>
                    <a:pt x="18679" y="0"/>
                    <a:pt x="254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6"/>
            <p:cNvSpPr txBox="1"/>
            <p:nvPr/>
          </p:nvSpPr>
          <p:spPr>
            <a:xfrm>
              <a:off x="0" y="-57150"/>
              <a:ext cx="4090742" cy="1510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99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6th Grade Background Knowledge:</a:t>
              </a:r>
              <a:endParaRPr/>
            </a:p>
            <a:p>
              <a:pPr indent="-323848" lvl="1" marL="647698" marR="0" rtl="0" algn="just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6.2.9. Trace the evolution of language and its written forms.</a:t>
              </a:r>
              <a:endParaRPr/>
            </a:p>
            <a:p>
              <a:pPr indent="-323848" lvl="1" marL="647698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6.5.5. Know the life and moral teachings of Buddha and how Buddhism spread in India, Ceylon, and Central Asia.</a:t>
              </a:r>
              <a:endParaRPr/>
            </a:p>
            <a:p>
              <a:pPr indent="-323848" lvl="1" marL="647698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6.5.7. Discuss important aesthetic and intellectual traditions (e.g., Sanskrit literature, including the Bhagavad Gita; medicine; metallurgy; and mathematics, including Hindu-Arabic numerals and the zero).</a:t>
              </a:r>
              <a:endParaRPr/>
            </a:p>
            <a:p>
              <a:pPr indent="-323848" lvl="1" marL="647698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6.6 Students analyze the geographic, political, economic, religious, and social structures of the early civilizations of China.</a:t>
              </a:r>
              <a:endParaRPr/>
            </a:p>
          </p:txBody>
        </p:sp>
      </p:grpSp>
      <p:sp>
        <p:nvSpPr>
          <p:cNvPr id="485" name="Google Shape;485;p26"/>
          <p:cNvSpPr txBox="1"/>
          <p:nvPr/>
        </p:nvSpPr>
        <p:spPr>
          <a:xfrm>
            <a:off x="6953648" y="1019175"/>
            <a:ext cx="4380705" cy="17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1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Expectations &amp; Objectives</a:t>
            </a:r>
            <a:endParaRPr/>
          </a:p>
        </p:txBody>
      </p:sp>
      <p:grpSp>
        <p:nvGrpSpPr>
          <p:cNvPr id="486" name="Google Shape;486;p26"/>
          <p:cNvGrpSpPr/>
          <p:nvPr/>
        </p:nvGrpSpPr>
        <p:grpSpPr>
          <a:xfrm>
            <a:off x="4070890" y="2658089"/>
            <a:ext cx="10146219" cy="1890906"/>
            <a:chOff x="0" y="-76200"/>
            <a:chExt cx="2672255" cy="498016"/>
          </a:xfrm>
        </p:grpSpPr>
        <p:sp>
          <p:nvSpPr>
            <p:cNvPr id="487" name="Google Shape;487;p26"/>
            <p:cNvSpPr/>
            <p:nvPr/>
          </p:nvSpPr>
          <p:spPr>
            <a:xfrm>
              <a:off x="0" y="0"/>
              <a:ext cx="2672255" cy="421816"/>
            </a:xfrm>
            <a:custGeom>
              <a:rect b="b" l="l" r="r" t="t"/>
              <a:pathLst>
                <a:path extrusionOk="0" h="421816" w="2672255">
                  <a:moveTo>
                    <a:pt x="38915" y="0"/>
                  </a:moveTo>
                  <a:lnTo>
                    <a:pt x="2633341" y="0"/>
                  </a:lnTo>
                  <a:cubicBezTo>
                    <a:pt x="2654833" y="0"/>
                    <a:pt x="2672255" y="17423"/>
                    <a:pt x="2672255" y="38915"/>
                  </a:cubicBezTo>
                  <a:lnTo>
                    <a:pt x="2672255" y="382902"/>
                  </a:lnTo>
                  <a:cubicBezTo>
                    <a:pt x="2672255" y="404394"/>
                    <a:pt x="2654833" y="421816"/>
                    <a:pt x="2633341" y="421816"/>
                  </a:cubicBezTo>
                  <a:lnTo>
                    <a:pt x="38915" y="421816"/>
                  </a:lnTo>
                  <a:cubicBezTo>
                    <a:pt x="17423" y="421816"/>
                    <a:pt x="0" y="404394"/>
                    <a:pt x="0" y="382902"/>
                  </a:cubicBezTo>
                  <a:lnTo>
                    <a:pt x="0" y="38915"/>
                  </a:lnTo>
                  <a:cubicBezTo>
                    <a:pt x="0" y="17423"/>
                    <a:pt x="17423" y="0"/>
                    <a:pt x="389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 txBox="1"/>
            <p:nvPr/>
          </p:nvSpPr>
          <p:spPr>
            <a:xfrm>
              <a:off x="0" y="-76200"/>
              <a:ext cx="2672255" cy="498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99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Knowledge a student must know to fully understand the material in this activity: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27"/>
          <p:cNvGrpSpPr/>
          <p:nvPr/>
        </p:nvGrpSpPr>
        <p:grpSpPr>
          <a:xfrm>
            <a:off x="2641165" y="2593068"/>
            <a:ext cx="13005671" cy="3623940"/>
            <a:chOff x="0" y="-66675"/>
            <a:chExt cx="3425362" cy="954453"/>
          </a:xfrm>
        </p:grpSpPr>
        <p:sp>
          <p:nvSpPr>
            <p:cNvPr id="494" name="Google Shape;494;p27"/>
            <p:cNvSpPr/>
            <p:nvPr/>
          </p:nvSpPr>
          <p:spPr>
            <a:xfrm>
              <a:off x="0" y="0"/>
              <a:ext cx="3425362" cy="887778"/>
            </a:xfrm>
            <a:custGeom>
              <a:rect b="b" l="l" r="r" t="t"/>
              <a:pathLst>
                <a:path extrusionOk="0" h="887778" w="3425362">
                  <a:moveTo>
                    <a:pt x="30359" y="0"/>
                  </a:moveTo>
                  <a:lnTo>
                    <a:pt x="3395003" y="0"/>
                  </a:lnTo>
                  <a:cubicBezTo>
                    <a:pt x="3411770" y="0"/>
                    <a:pt x="3425362" y="13592"/>
                    <a:pt x="3425362" y="30359"/>
                  </a:cubicBezTo>
                  <a:lnTo>
                    <a:pt x="3425362" y="857419"/>
                  </a:lnTo>
                  <a:cubicBezTo>
                    <a:pt x="3425362" y="874186"/>
                    <a:pt x="3411770" y="887778"/>
                    <a:pt x="3395003" y="887778"/>
                  </a:cubicBezTo>
                  <a:lnTo>
                    <a:pt x="30359" y="887778"/>
                  </a:lnTo>
                  <a:cubicBezTo>
                    <a:pt x="22307" y="887778"/>
                    <a:pt x="14585" y="884580"/>
                    <a:pt x="8892" y="878886"/>
                  </a:cubicBezTo>
                  <a:cubicBezTo>
                    <a:pt x="3199" y="873193"/>
                    <a:pt x="0" y="865471"/>
                    <a:pt x="0" y="857419"/>
                  </a:cubicBezTo>
                  <a:lnTo>
                    <a:pt x="0" y="30359"/>
                  </a:lnTo>
                  <a:cubicBezTo>
                    <a:pt x="0" y="13592"/>
                    <a:pt x="13592" y="0"/>
                    <a:pt x="303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7"/>
            <p:cNvSpPr txBox="1"/>
            <p:nvPr/>
          </p:nvSpPr>
          <p:spPr>
            <a:xfrm>
              <a:off x="0" y="-66675"/>
              <a:ext cx="3425362" cy="954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-399413" lvl="1" marL="798828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Just ONE example of a lesson adapted for a 6th grade History/Social Studies class.</a:t>
              </a:r>
              <a:endParaRPr/>
            </a:p>
            <a:p>
              <a:pPr indent="-532552" lvl="2" marL="1597656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Upper level: </a:t>
              </a:r>
              <a:endParaRPr/>
            </a:p>
            <a:p>
              <a:pPr indent="-599121" lvl="3" marL="2396484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￭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Intro to Environmental Archaeology - research focused lesson</a:t>
              </a:r>
              <a:endParaRPr/>
            </a:p>
          </p:txBody>
        </p:sp>
      </p:grpSp>
      <p:grpSp>
        <p:nvGrpSpPr>
          <p:cNvPr id="496" name="Google Shape;496;p27"/>
          <p:cNvGrpSpPr/>
          <p:nvPr/>
        </p:nvGrpSpPr>
        <p:grpSpPr>
          <a:xfrm>
            <a:off x="1981824" y="429620"/>
            <a:ext cx="14682202" cy="2115259"/>
            <a:chOff x="0" y="9525"/>
            <a:chExt cx="19576269" cy="2820345"/>
          </a:xfrm>
        </p:grpSpPr>
        <p:sp>
          <p:nvSpPr>
            <p:cNvPr id="497" name="Google Shape;497;p27"/>
            <p:cNvSpPr txBox="1"/>
            <p:nvPr/>
          </p:nvSpPr>
          <p:spPr>
            <a:xfrm>
              <a:off x="18172" y="9525"/>
              <a:ext cx="19558097" cy="135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23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PAPER ON THE SILK ROAD</a:t>
              </a:r>
              <a:endParaRPr/>
            </a:p>
          </p:txBody>
        </p:sp>
        <p:sp>
          <p:nvSpPr>
            <p:cNvPr id="498" name="Google Shape;498;p27"/>
            <p:cNvSpPr txBox="1"/>
            <p:nvPr/>
          </p:nvSpPr>
          <p:spPr>
            <a:xfrm>
              <a:off x="0" y="1652538"/>
              <a:ext cx="19558097" cy="117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75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How a Propitious New Technology Accelerated Cross-Cultural Connections &amp; Information Accessibility</a:t>
              </a:r>
              <a:endParaRPr/>
            </a:p>
          </p:txBody>
        </p:sp>
      </p:grpSp>
      <p:grpSp>
        <p:nvGrpSpPr>
          <p:cNvPr id="499" name="Google Shape;499;p27"/>
          <p:cNvGrpSpPr/>
          <p:nvPr/>
        </p:nvGrpSpPr>
        <p:grpSpPr>
          <a:xfrm>
            <a:off x="2641165" y="5963851"/>
            <a:ext cx="13005671" cy="3623940"/>
            <a:chOff x="0" y="-66675"/>
            <a:chExt cx="3425362" cy="954453"/>
          </a:xfrm>
        </p:grpSpPr>
        <p:sp>
          <p:nvSpPr>
            <p:cNvPr id="500" name="Google Shape;500;p27"/>
            <p:cNvSpPr/>
            <p:nvPr/>
          </p:nvSpPr>
          <p:spPr>
            <a:xfrm>
              <a:off x="0" y="0"/>
              <a:ext cx="3425362" cy="887778"/>
            </a:xfrm>
            <a:custGeom>
              <a:rect b="b" l="l" r="r" t="t"/>
              <a:pathLst>
                <a:path extrusionOk="0" h="887778" w="3425362">
                  <a:moveTo>
                    <a:pt x="30359" y="0"/>
                  </a:moveTo>
                  <a:lnTo>
                    <a:pt x="3395003" y="0"/>
                  </a:lnTo>
                  <a:cubicBezTo>
                    <a:pt x="3411770" y="0"/>
                    <a:pt x="3425362" y="13592"/>
                    <a:pt x="3425362" y="30359"/>
                  </a:cubicBezTo>
                  <a:lnTo>
                    <a:pt x="3425362" y="857419"/>
                  </a:lnTo>
                  <a:cubicBezTo>
                    <a:pt x="3425362" y="874186"/>
                    <a:pt x="3411770" y="887778"/>
                    <a:pt x="3395003" y="887778"/>
                  </a:cubicBezTo>
                  <a:lnTo>
                    <a:pt x="30359" y="887778"/>
                  </a:lnTo>
                  <a:cubicBezTo>
                    <a:pt x="22307" y="887778"/>
                    <a:pt x="14585" y="884580"/>
                    <a:pt x="8892" y="878886"/>
                  </a:cubicBezTo>
                  <a:cubicBezTo>
                    <a:pt x="3199" y="873193"/>
                    <a:pt x="0" y="865471"/>
                    <a:pt x="0" y="857419"/>
                  </a:cubicBezTo>
                  <a:lnTo>
                    <a:pt x="0" y="30359"/>
                  </a:lnTo>
                  <a:cubicBezTo>
                    <a:pt x="0" y="13592"/>
                    <a:pt x="13592" y="0"/>
                    <a:pt x="303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7"/>
            <p:cNvSpPr txBox="1"/>
            <p:nvPr/>
          </p:nvSpPr>
          <p:spPr>
            <a:xfrm>
              <a:off x="0" y="-66675"/>
              <a:ext cx="3425362" cy="954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-399413" lvl="1" marL="798828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Lessons adapted for another subject will look different</a:t>
              </a:r>
              <a:endParaRPr/>
            </a:p>
            <a:p>
              <a:pPr indent="-532552" lvl="2" marL="1597656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ex: Science</a:t>
              </a:r>
              <a:endParaRPr/>
            </a:p>
            <a:p>
              <a:pPr indent="-599121" lvl="3" marL="2396484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￭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Will it Paper? - focus on the scientific method, experimenting on what materials might make the best paper.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"/>
          <p:cNvSpPr/>
          <p:nvPr/>
        </p:nvSpPr>
        <p:spPr>
          <a:xfrm>
            <a:off x="1759014" y="1280302"/>
            <a:ext cx="2611402" cy="3264253"/>
          </a:xfrm>
          <a:custGeom>
            <a:rect b="b" l="l" r="r" t="t"/>
            <a:pathLst>
              <a:path extrusionOk="0" h="3264253" w="2611402">
                <a:moveTo>
                  <a:pt x="0" y="0"/>
                </a:moveTo>
                <a:lnTo>
                  <a:pt x="2611403" y="0"/>
                </a:lnTo>
                <a:lnTo>
                  <a:pt x="2611403" y="3264253"/>
                </a:lnTo>
                <a:lnTo>
                  <a:pt x="0" y="3264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136" l="0" r="0" t="-26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8"/>
          <p:cNvSpPr/>
          <p:nvPr/>
        </p:nvSpPr>
        <p:spPr>
          <a:xfrm>
            <a:off x="3723565" y="326345"/>
            <a:ext cx="1377166" cy="1404710"/>
          </a:xfrm>
          <a:custGeom>
            <a:rect b="b" l="l" r="r" t="t"/>
            <a:pathLst>
              <a:path extrusionOk="0" h="1404710" w="1377166">
                <a:moveTo>
                  <a:pt x="0" y="0"/>
                </a:moveTo>
                <a:lnTo>
                  <a:pt x="1377166" y="0"/>
                </a:lnTo>
                <a:lnTo>
                  <a:pt x="1377166" y="1404710"/>
                </a:lnTo>
                <a:lnTo>
                  <a:pt x="0" y="1404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28"/>
          <p:cNvGrpSpPr/>
          <p:nvPr/>
        </p:nvGrpSpPr>
        <p:grpSpPr>
          <a:xfrm>
            <a:off x="12668171" y="6172209"/>
            <a:ext cx="4591129" cy="3870938"/>
            <a:chOff x="0" y="-47625"/>
            <a:chExt cx="1209186" cy="1019506"/>
          </a:xfrm>
        </p:grpSpPr>
        <p:sp>
          <p:nvSpPr>
            <p:cNvPr id="513" name="Google Shape;513;p28"/>
            <p:cNvSpPr/>
            <p:nvPr/>
          </p:nvSpPr>
          <p:spPr>
            <a:xfrm>
              <a:off x="0" y="0"/>
              <a:ext cx="1209186" cy="971881"/>
            </a:xfrm>
            <a:custGeom>
              <a:rect b="b" l="l" r="r" t="t"/>
              <a:pathLst>
                <a:path extrusionOk="0" h="971881" w="1209186">
                  <a:moveTo>
                    <a:pt x="86000" y="0"/>
                  </a:moveTo>
                  <a:lnTo>
                    <a:pt x="1123186" y="0"/>
                  </a:lnTo>
                  <a:cubicBezTo>
                    <a:pt x="1145995" y="0"/>
                    <a:pt x="1167869" y="9061"/>
                    <a:pt x="1183997" y="25189"/>
                  </a:cubicBezTo>
                  <a:cubicBezTo>
                    <a:pt x="1200126" y="41317"/>
                    <a:pt x="1209186" y="63192"/>
                    <a:pt x="1209186" y="86000"/>
                  </a:cubicBezTo>
                  <a:lnTo>
                    <a:pt x="1209186" y="885881"/>
                  </a:lnTo>
                  <a:cubicBezTo>
                    <a:pt x="1209186" y="908690"/>
                    <a:pt x="1200126" y="930564"/>
                    <a:pt x="1183997" y="946693"/>
                  </a:cubicBezTo>
                  <a:cubicBezTo>
                    <a:pt x="1167869" y="962821"/>
                    <a:pt x="1145995" y="971881"/>
                    <a:pt x="1123186" y="971881"/>
                  </a:cubicBezTo>
                  <a:lnTo>
                    <a:pt x="86000" y="971881"/>
                  </a:lnTo>
                  <a:cubicBezTo>
                    <a:pt x="63192" y="971881"/>
                    <a:pt x="41317" y="962821"/>
                    <a:pt x="25189" y="946693"/>
                  </a:cubicBezTo>
                  <a:cubicBezTo>
                    <a:pt x="9061" y="930564"/>
                    <a:pt x="0" y="908690"/>
                    <a:pt x="0" y="885881"/>
                  </a:cubicBezTo>
                  <a:lnTo>
                    <a:pt x="0" y="86000"/>
                  </a:lnTo>
                  <a:cubicBezTo>
                    <a:pt x="0" y="63192"/>
                    <a:pt x="9061" y="41317"/>
                    <a:pt x="25189" y="25189"/>
                  </a:cubicBezTo>
                  <a:cubicBezTo>
                    <a:pt x="41317" y="9061"/>
                    <a:pt x="63192" y="0"/>
                    <a:pt x="86000" y="0"/>
                  </a:cubicBezTo>
                  <a:close/>
                </a:path>
              </a:pathLst>
            </a:custGeom>
            <a:solidFill>
              <a:srgbClr val="FBD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8"/>
            <p:cNvSpPr txBox="1"/>
            <p:nvPr/>
          </p:nvSpPr>
          <p:spPr>
            <a:xfrm>
              <a:off x="0" y="-47625"/>
              <a:ext cx="1209186" cy="1019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Some of the Clubs at our school library: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Slime Bakery Club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Library Buddies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Journaling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Library Lunch Assistants</a:t>
              </a:r>
              <a:endParaRPr/>
            </a:p>
            <a:p>
              <a:pPr indent="0" lvl="0" marL="0" marR="0" rtl="0" algn="ctr">
                <a:lnSpc>
                  <a:spcPct val="368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Events: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Monthly Holidays/Observations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PTSA DEI Committee Activities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World History Day</a:t>
              </a:r>
              <a:endParaRPr/>
            </a:p>
          </p:txBody>
        </p:sp>
      </p:grpSp>
      <p:sp>
        <p:nvSpPr>
          <p:cNvPr id="515" name="Google Shape;515;p28"/>
          <p:cNvSpPr/>
          <p:nvPr/>
        </p:nvSpPr>
        <p:spPr>
          <a:xfrm>
            <a:off x="5796808" y="326345"/>
            <a:ext cx="5746860" cy="2190853"/>
          </a:xfrm>
          <a:custGeom>
            <a:rect b="b" l="l" r="r" t="t"/>
            <a:pathLst>
              <a:path extrusionOk="0" h="2190853" w="5746860">
                <a:moveTo>
                  <a:pt x="0" y="0"/>
                </a:moveTo>
                <a:lnTo>
                  <a:pt x="5746860" y="0"/>
                </a:lnTo>
                <a:lnTo>
                  <a:pt x="5746860" y="2190853"/>
                </a:lnTo>
                <a:lnTo>
                  <a:pt x="0" y="2190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1624" l="-3599" r="-3350" t="-220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28"/>
          <p:cNvGrpSpPr/>
          <p:nvPr/>
        </p:nvGrpSpPr>
        <p:grpSpPr>
          <a:xfrm>
            <a:off x="5600231" y="7518898"/>
            <a:ext cx="6471320" cy="2214680"/>
            <a:chOff x="0" y="-47625"/>
            <a:chExt cx="1704381" cy="583290"/>
          </a:xfrm>
        </p:grpSpPr>
        <p:sp>
          <p:nvSpPr>
            <p:cNvPr id="517" name="Google Shape;517;p28"/>
            <p:cNvSpPr/>
            <p:nvPr/>
          </p:nvSpPr>
          <p:spPr>
            <a:xfrm>
              <a:off x="0" y="0"/>
              <a:ext cx="1704381" cy="535665"/>
            </a:xfrm>
            <a:custGeom>
              <a:rect b="b" l="l" r="r" t="t"/>
              <a:pathLst>
                <a:path extrusionOk="0" h="535665" w="1704381">
                  <a:moveTo>
                    <a:pt x="61014" y="0"/>
                  </a:moveTo>
                  <a:lnTo>
                    <a:pt x="1643367" y="0"/>
                  </a:lnTo>
                  <a:cubicBezTo>
                    <a:pt x="1677064" y="0"/>
                    <a:pt x="1704381" y="27317"/>
                    <a:pt x="1704381" y="61014"/>
                  </a:cubicBezTo>
                  <a:lnTo>
                    <a:pt x="1704381" y="474652"/>
                  </a:lnTo>
                  <a:cubicBezTo>
                    <a:pt x="1704381" y="508349"/>
                    <a:pt x="1677064" y="535665"/>
                    <a:pt x="1643367" y="535665"/>
                  </a:cubicBezTo>
                  <a:lnTo>
                    <a:pt x="61014" y="535665"/>
                  </a:lnTo>
                  <a:cubicBezTo>
                    <a:pt x="27317" y="535665"/>
                    <a:pt x="0" y="508349"/>
                    <a:pt x="0" y="474652"/>
                  </a:cubicBezTo>
                  <a:lnTo>
                    <a:pt x="0" y="61014"/>
                  </a:lnTo>
                  <a:cubicBezTo>
                    <a:pt x="0" y="27317"/>
                    <a:pt x="27317" y="0"/>
                    <a:pt x="610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8"/>
            <p:cNvSpPr txBox="1"/>
            <p:nvPr/>
          </p:nvSpPr>
          <p:spPr>
            <a:xfrm>
              <a:off x="0" y="-47625"/>
              <a:ext cx="1704381" cy="58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u="sng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Questions I Always Ask Everyday: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How can I best serve my school’s community today?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What are the best &amp; relevant resources &amp; tools?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What can I do to make library services more inclusive &amp; adaptable for all?</a:t>
              </a:r>
              <a:endParaRPr/>
            </a:p>
          </p:txBody>
        </p:sp>
      </p:grpSp>
      <p:sp>
        <p:nvSpPr>
          <p:cNvPr id="519" name="Google Shape;519;p28"/>
          <p:cNvSpPr/>
          <p:nvPr/>
        </p:nvSpPr>
        <p:spPr>
          <a:xfrm>
            <a:off x="878332" y="6095014"/>
            <a:ext cx="4486382" cy="2917901"/>
          </a:xfrm>
          <a:custGeom>
            <a:rect b="b" l="l" r="r" t="t"/>
            <a:pathLst>
              <a:path extrusionOk="0" h="2917901" w="4486382">
                <a:moveTo>
                  <a:pt x="0" y="0"/>
                </a:moveTo>
                <a:lnTo>
                  <a:pt x="4486381" y="0"/>
                </a:lnTo>
                <a:lnTo>
                  <a:pt x="4486381" y="2917901"/>
                </a:lnTo>
                <a:lnTo>
                  <a:pt x="0" y="2917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 txBox="1"/>
          <p:nvPr/>
        </p:nvSpPr>
        <p:spPr>
          <a:xfrm>
            <a:off x="1028700" y="4843448"/>
            <a:ext cx="4072031" cy="962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Kimberly Villalba, MLIS</a:t>
            </a:r>
            <a:endParaRPr/>
          </a:p>
          <a:p>
            <a:pPr indent="0" lvl="0" marL="0" marR="0" rtl="0" algn="ctr">
              <a:lnSpc>
                <a:spcPct val="113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Luther Burbank Middle School</a:t>
            </a:r>
            <a:endParaRPr/>
          </a:p>
          <a:p>
            <a:pPr indent="0" lvl="0" marL="0" marR="0" rtl="0" algn="ctr">
              <a:lnSpc>
                <a:spcPct val="113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School Librarian</a:t>
            </a:r>
            <a:endParaRPr/>
          </a:p>
        </p:txBody>
      </p:sp>
      <p:sp>
        <p:nvSpPr>
          <p:cNvPr id="521" name="Google Shape;521;p28"/>
          <p:cNvSpPr txBox="1"/>
          <p:nvPr/>
        </p:nvSpPr>
        <p:spPr>
          <a:xfrm rot="-1194315">
            <a:off x="15594839" y="5275567"/>
            <a:ext cx="2246812" cy="716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6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&amp; MORE!</a:t>
            </a:r>
            <a:endParaRPr/>
          </a:p>
        </p:txBody>
      </p:sp>
      <p:sp>
        <p:nvSpPr>
          <p:cNvPr id="522" name="Google Shape;522;p28"/>
          <p:cNvSpPr txBox="1"/>
          <p:nvPr/>
        </p:nvSpPr>
        <p:spPr>
          <a:xfrm>
            <a:off x="5600231" y="2618503"/>
            <a:ext cx="6387664" cy="4686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u="sng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My Role at LBMS: 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Basic library services: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Manage &amp; supervise the library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Circulation &amp; collection management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Library programming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Student support:</a:t>
            </a:r>
            <a:endParaRPr/>
          </a:p>
          <a:p>
            <a:pPr indent="-388619" lvl="3" marL="155448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Access to physical &amp; e-materials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Teacher support:</a:t>
            </a:r>
            <a:endParaRPr/>
          </a:p>
          <a:p>
            <a:pPr indent="-388619" lvl="3" marL="155448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Resource guides for specific lesson</a:t>
            </a:r>
            <a:endParaRPr/>
          </a:p>
          <a:p>
            <a:pPr indent="-388619" lvl="3" marL="155448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Reading lists, Text sets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Oversee a couple of clubs at the library</a:t>
            </a:r>
            <a:endParaRPr/>
          </a:p>
        </p:txBody>
      </p:sp>
      <p:sp>
        <p:nvSpPr>
          <p:cNvPr id="523" name="Google Shape;523;p28"/>
          <p:cNvSpPr txBox="1"/>
          <p:nvPr/>
        </p:nvSpPr>
        <p:spPr>
          <a:xfrm>
            <a:off x="11987895" y="441896"/>
            <a:ext cx="5989310" cy="5525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u="sng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Departments at LBMS: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Math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English Language Arts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History/Social Studies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Electives: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Visual Arts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Culinary Arts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Catering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Foods, the Environment &amp; Culture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Exploring Tech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Exploring Engineering</a:t>
            </a:r>
            <a:endParaRPr/>
          </a:p>
          <a:p>
            <a:pPr indent="-3454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15F17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Band &amp; Orchestra</a:t>
            </a:r>
            <a:endParaRPr/>
          </a:p>
        </p:txBody>
      </p:sp>
      <p:sp>
        <p:nvSpPr>
          <p:cNvPr id="524" name="Google Shape;524;p28"/>
          <p:cNvSpPr txBox="1"/>
          <p:nvPr/>
        </p:nvSpPr>
        <p:spPr>
          <a:xfrm>
            <a:off x="1085507" y="9409033"/>
            <a:ext cx="4072031" cy="324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rPr>
              <a:t>Over 1000 students!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9"/>
          <p:cNvSpPr/>
          <p:nvPr/>
        </p:nvSpPr>
        <p:spPr>
          <a:xfrm>
            <a:off x="7216819" y="5627019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4" name="Google Shape;534;p29"/>
          <p:cNvGrpSpPr/>
          <p:nvPr/>
        </p:nvGrpSpPr>
        <p:grpSpPr>
          <a:xfrm>
            <a:off x="3516833" y="6015888"/>
            <a:ext cx="15878516" cy="6484823"/>
            <a:chOff x="0" y="0"/>
            <a:chExt cx="21171355" cy="8646431"/>
          </a:xfrm>
        </p:grpSpPr>
        <p:sp>
          <p:nvSpPr>
            <p:cNvPr id="535" name="Google Shape;535;p29"/>
            <p:cNvSpPr/>
            <p:nvPr/>
          </p:nvSpPr>
          <p:spPr>
            <a:xfrm rot="1603913">
              <a:off x="874794" y="1941719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672053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720535" y="0"/>
                  </a:lnTo>
                  <a:lnTo>
                    <a:pt x="6720535" y="54864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 rot="2764364">
              <a:off x="8800316" y="1580016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5" y="0"/>
                  </a:lnTo>
                  <a:lnTo>
                    <a:pt x="672053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7501517" y="4837061"/>
              <a:ext cx="1430134" cy="448704"/>
            </a:xfrm>
            <a:custGeom>
              <a:rect b="b" l="l" r="r" t="t"/>
              <a:pathLst>
                <a:path extrusionOk="0" h="448704" w="1430134">
                  <a:moveTo>
                    <a:pt x="0" y="0"/>
                  </a:moveTo>
                  <a:lnTo>
                    <a:pt x="1430133" y="0"/>
                  </a:lnTo>
                  <a:lnTo>
                    <a:pt x="1430133" y="448705"/>
                  </a:lnTo>
                  <a:lnTo>
                    <a:pt x="0" y="4487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 flipH="1" rot="10800000">
              <a:off x="18970714" y="4477330"/>
              <a:ext cx="2200641" cy="1944817"/>
            </a:xfrm>
            <a:custGeom>
              <a:rect b="b" l="l" r="r" t="t"/>
              <a:pathLst>
                <a:path extrusionOk="0" h="1944817" w="2200641">
                  <a:moveTo>
                    <a:pt x="0" y="1944817"/>
                  </a:moveTo>
                  <a:lnTo>
                    <a:pt x="2200642" y="1944817"/>
                  </a:lnTo>
                  <a:lnTo>
                    <a:pt x="2200642" y="0"/>
                  </a:lnTo>
                  <a:lnTo>
                    <a:pt x="0" y="0"/>
                  </a:lnTo>
                  <a:lnTo>
                    <a:pt x="0" y="1944817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3839602" y="468112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4" y="0"/>
                  </a:lnTo>
                  <a:lnTo>
                    <a:pt x="672053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 rot="-9144212">
              <a:off x="7219627" y="4779127"/>
              <a:ext cx="3756097" cy="3066341"/>
            </a:xfrm>
            <a:custGeom>
              <a:rect b="b" l="l" r="r" t="t"/>
              <a:pathLst>
                <a:path extrusionOk="0" h="3066341" w="3756097">
                  <a:moveTo>
                    <a:pt x="3756097" y="3066341"/>
                  </a:moveTo>
                  <a:lnTo>
                    <a:pt x="0" y="3066341"/>
                  </a:lnTo>
                  <a:lnTo>
                    <a:pt x="0" y="0"/>
                  </a:lnTo>
                  <a:lnTo>
                    <a:pt x="3756097" y="0"/>
                  </a:lnTo>
                  <a:lnTo>
                    <a:pt x="3756097" y="3066341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9267441" y="8374625"/>
            <a:ext cx="987251" cy="1027049"/>
          </a:xfrm>
          <a:custGeom>
            <a:rect b="b" l="l" r="r" t="t"/>
            <a:pathLst>
              <a:path extrusionOk="0" h="1027049" w="987251">
                <a:moveTo>
                  <a:pt x="0" y="0"/>
                </a:moveTo>
                <a:lnTo>
                  <a:pt x="987251" y="0"/>
                </a:lnTo>
                <a:lnTo>
                  <a:pt x="987251" y="1027049"/>
                </a:lnTo>
                <a:lnTo>
                  <a:pt x="0" y="102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9"/>
          <p:cNvSpPr/>
          <p:nvPr/>
        </p:nvSpPr>
        <p:spPr>
          <a:xfrm>
            <a:off x="3726050" y="6731710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90" y="0"/>
                </a:lnTo>
                <a:lnTo>
                  <a:pt x="3249990" y="685453"/>
                </a:lnTo>
                <a:lnTo>
                  <a:pt x="0" y="68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3" name="Google Shape;543;p29"/>
          <p:cNvGrpSpPr/>
          <p:nvPr/>
        </p:nvGrpSpPr>
        <p:grpSpPr>
          <a:xfrm>
            <a:off x="238900" y="399962"/>
            <a:ext cx="4813871" cy="727200"/>
            <a:chOff x="0" y="0"/>
            <a:chExt cx="6418495" cy="969600"/>
          </a:xfrm>
        </p:grpSpPr>
        <p:sp>
          <p:nvSpPr>
            <p:cNvPr id="544" name="Google Shape;544;p29"/>
            <p:cNvSpPr txBox="1"/>
            <p:nvPr/>
          </p:nvSpPr>
          <p:spPr>
            <a:xfrm>
              <a:off x="0" y="0"/>
              <a:ext cx="6418495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59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From the Silk Roads, to London, to my School Library &amp; Beyond</a:t>
              </a:r>
              <a:endParaRPr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814548" y="774320"/>
              <a:ext cx="4515235" cy="19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17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Join me on this journey!</a:t>
              </a:r>
              <a:endParaRPr/>
            </a:p>
          </p:txBody>
        </p:sp>
      </p:grpSp>
      <p:sp>
        <p:nvSpPr>
          <p:cNvPr id="546" name="Google Shape;546;p29"/>
          <p:cNvSpPr/>
          <p:nvPr/>
        </p:nvSpPr>
        <p:spPr>
          <a:xfrm>
            <a:off x="564833" y="2303332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9"/>
          <p:cNvSpPr/>
          <p:nvPr/>
        </p:nvSpPr>
        <p:spPr>
          <a:xfrm>
            <a:off x="1991314" y="5925356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4644106" y="3863589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9"/>
          <p:cNvSpPr/>
          <p:nvPr/>
        </p:nvSpPr>
        <p:spPr>
          <a:xfrm>
            <a:off x="9798908" y="3834781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9"/>
          <p:cNvSpPr/>
          <p:nvPr/>
        </p:nvSpPr>
        <p:spPr>
          <a:xfrm>
            <a:off x="0" y="3485713"/>
            <a:ext cx="18288000" cy="3040380"/>
          </a:xfrm>
          <a:custGeom>
            <a:rect b="b" l="l" r="r" t="t"/>
            <a:pathLst>
              <a:path extrusionOk="0"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9"/>
          <p:cNvSpPr/>
          <p:nvPr/>
        </p:nvSpPr>
        <p:spPr>
          <a:xfrm flipH="1">
            <a:off x="6840458" y="2709290"/>
            <a:ext cx="2303542" cy="581644"/>
          </a:xfrm>
          <a:custGeom>
            <a:rect b="b" l="l" r="r" t="t"/>
            <a:pathLst>
              <a:path extrusionOk="0" h="581644" w="2303542">
                <a:moveTo>
                  <a:pt x="2303542" y="0"/>
                </a:moveTo>
                <a:lnTo>
                  <a:pt x="0" y="0"/>
                </a:lnTo>
                <a:lnTo>
                  <a:pt x="0" y="581644"/>
                </a:lnTo>
                <a:lnTo>
                  <a:pt x="2303542" y="581644"/>
                </a:lnTo>
                <a:lnTo>
                  <a:pt x="2303542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9"/>
          <p:cNvSpPr/>
          <p:nvPr/>
        </p:nvSpPr>
        <p:spPr>
          <a:xfrm>
            <a:off x="38888" y="3669794"/>
            <a:ext cx="1144567" cy="1110230"/>
          </a:xfrm>
          <a:custGeom>
            <a:rect b="b" l="l" r="r" t="t"/>
            <a:pathLst>
              <a:path extrusionOk="0" h="1110230" w="1144567">
                <a:moveTo>
                  <a:pt x="0" y="0"/>
                </a:moveTo>
                <a:lnTo>
                  <a:pt x="1144568" y="0"/>
                </a:lnTo>
                <a:lnTo>
                  <a:pt x="1144568" y="1110230"/>
                </a:lnTo>
                <a:lnTo>
                  <a:pt x="0" y="11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9"/>
          <p:cNvSpPr/>
          <p:nvPr/>
        </p:nvSpPr>
        <p:spPr>
          <a:xfrm>
            <a:off x="9851120" y="2699620"/>
            <a:ext cx="1187362" cy="970174"/>
          </a:xfrm>
          <a:custGeom>
            <a:rect b="b" l="l" r="r" t="t"/>
            <a:pathLst>
              <a:path extrusionOk="0" h="970174" w="1187362">
                <a:moveTo>
                  <a:pt x="0" y="0"/>
                </a:moveTo>
                <a:lnTo>
                  <a:pt x="1187362" y="0"/>
                </a:lnTo>
                <a:lnTo>
                  <a:pt x="1187362" y="970174"/>
                </a:lnTo>
                <a:lnTo>
                  <a:pt x="0" y="970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9"/>
          <p:cNvSpPr/>
          <p:nvPr/>
        </p:nvSpPr>
        <p:spPr>
          <a:xfrm>
            <a:off x="2108213" y="4569005"/>
            <a:ext cx="1075245" cy="1221870"/>
          </a:xfrm>
          <a:custGeom>
            <a:rect b="b" l="l" r="r" t="t"/>
            <a:pathLst>
              <a:path extrusionOk="0" h="1221870" w="1075245">
                <a:moveTo>
                  <a:pt x="0" y="0"/>
                </a:moveTo>
                <a:lnTo>
                  <a:pt x="1075245" y="0"/>
                </a:lnTo>
                <a:lnTo>
                  <a:pt x="1075245" y="1221869"/>
                </a:lnTo>
                <a:lnTo>
                  <a:pt x="0" y="122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9"/>
          <p:cNvSpPr/>
          <p:nvPr/>
        </p:nvSpPr>
        <p:spPr>
          <a:xfrm>
            <a:off x="15056573" y="3659252"/>
            <a:ext cx="1049477" cy="938407"/>
          </a:xfrm>
          <a:custGeom>
            <a:rect b="b" l="l" r="r" t="t"/>
            <a:pathLst>
              <a:path extrusionOk="0" h="938407" w="1049477">
                <a:moveTo>
                  <a:pt x="0" y="0"/>
                </a:moveTo>
                <a:lnTo>
                  <a:pt x="1049476" y="0"/>
                </a:lnTo>
                <a:lnTo>
                  <a:pt x="1049476" y="938407"/>
                </a:lnTo>
                <a:lnTo>
                  <a:pt x="0" y="93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9"/>
          <p:cNvSpPr/>
          <p:nvPr/>
        </p:nvSpPr>
        <p:spPr>
          <a:xfrm>
            <a:off x="4756385" y="2593631"/>
            <a:ext cx="991028" cy="1065622"/>
          </a:xfrm>
          <a:custGeom>
            <a:rect b="b" l="l" r="r" t="t"/>
            <a:pathLst>
              <a:path extrusionOk="0" h="1065622" w="991028">
                <a:moveTo>
                  <a:pt x="0" y="0"/>
                </a:moveTo>
                <a:lnTo>
                  <a:pt x="991028" y="0"/>
                </a:lnTo>
                <a:lnTo>
                  <a:pt x="991028" y="1065621"/>
                </a:lnTo>
                <a:lnTo>
                  <a:pt x="0" y="1065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9"/>
          <p:cNvSpPr/>
          <p:nvPr/>
        </p:nvSpPr>
        <p:spPr>
          <a:xfrm>
            <a:off x="12538412" y="4128456"/>
            <a:ext cx="901852" cy="747410"/>
          </a:xfrm>
          <a:custGeom>
            <a:rect b="b" l="l" r="r" t="t"/>
            <a:pathLst>
              <a:path extrusionOk="0" h="747410" w="901852">
                <a:moveTo>
                  <a:pt x="0" y="0"/>
                </a:moveTo>
                <a:lnTo>
                  <a:pt x="901852" y="0"/>
                </a:lnTo>
                <a:lnTo>
                  <a:pt x="901852" y="747409"/>
                </a:lnTo>
                <a:lnTo>
                  <a:pt x="0" y="747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9"/>
          <p:cNvSpPr/>
          <p:nvPr/>
        </p:nvSpPr>
        <p:spPr>
          <a:xfrm rot="-119504">
            <a:off x="12133534" y="4970304"/>
            <a:ext cx="1109188" cy="343868"/>
          </a:xfrm>
          <a:custGeom>
            <a:rect b="b" l="l" r="r" t="t"/>
            <a:pathLst>
              <a:path extrusionOk="0" h="343868" w="1109188">
                <a:moveTo>
                  <a:pt x="0" y="0"/>
                </a:moveTo>
                <a:lnTo>
                  <a:pt x="1109188" y="0"/>
                </a:lnTo>
                <a:lnTo>
                  <a:pt x="1109188" y="343867"/>
                </a:lnTo>
                <a:lnTo>
                  <a:pt x="0" y="343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1137" l="0" r="0" t="-1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9"/>
          <p:cNvSpPr/>
          <p:nvPr/>
        </p:nvSpPr>
        <p:spPr>
          <a:xfrm>
            <a:off x="13248362" y="4435518"/>
            <a:ext cx="645182" cy="761481"/>
          </a:xfrm>
          <a:custGeom>
            <a:rect b="b" l="l" r="r" t="t"/>
            <a:pathLst>
              <a:path extrusionOk="0" h="761481" w="645182">
                <a:moveTo>
                  <a:pt x="0" y="0"/>
                </a:moveTo>
                <a:lnTo>
                  <a:pt x="645182" y="0"/>
                </a:lnTo>
                <a:lnTo>
                  <a:pt x="645182" y="761481"/>
                </a:lnTo>
                <a:lnTo>
                  <a:pt x="0" y="76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9"/>
          <p:cNvSpPr txBox="1"/>
          <p:nvPr/>
        </p:nvSpPr>
        <p:spPr>
          <a:xfrm>
            <a:off x="14256753" y="500791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561" name="Google Shape;561;p29"/>
          <p:cNvSpPr/>
          <p:nvPr/>
        </p:nvSpPr>
        <p:spPr>
          <a:xfrm rot="2059153">
            <a:off x="11190074" y="4271598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9"/>
          <p:cNvSpPr/>
          <p:nvPr/>
        </p:nvSpPr>
        <p:spPr>
          <a:xfrm rot="-1156083">
            <a:off x="13688287" y="457786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9"/>
          <p:cNvSpPr/>
          <p:nvPr/>
        </p:nvSpPr>
        <p:spPr>
          <a:xfrm>
            <a:off x="7233070" y="4162555"/>
            <a:ext cx="1277158" cy="1277158"/>
          </a:xfrm>
          <a:custGeom>
            <a:rect b="b" l="l" r="r" t="t"/>
            <a:pathLst>
              <a:path extrusionOk="0" h="1277158" w="1277158">
                <a:moveTo>
                  <a:pt x="0" y="0"/>
                </a:moveTo>
                <a:lnTo>
                  <a:pt x="1277158" y="0"/>
                </a:lnTo>
                <a:lnTo>
                  <a:pt x="1277158" y="1277158"/>
                </a:lnTo>
                <a:lnTo>
                  <a:pt x="0" y="127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9"/>
          <p:cNvSpPr/>
          <p:nvPr/>
        </p:nvSpPr>
        <p:spPr>
          <a:xfrm>
            <a:off x="3939938" y="6269454"/>
            <a:ext cx="2623921" cy="782405"/>
          </a:xfrm>
          <a:custGeom>
            <a:rect b="b" l="l" r="r" t="t"/>
            <a:pathLst>
              <a:path extrusionOk="0" h="782405" w="2623921">
                <a:moveTo>
                  <a:pt x="0" y="0"/>
                </a:moveTo>
                <a:lnTo>
                  <a:pt x="2623921" y="0"/>
                </a:lnTo>
                <a:lnTo>
                  <a:pt x="2623921" y="782405"/>
                </a:lnTo>
                <a:lnTo>
                  <a:pt x="0" y="78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9"/>
          <p:cNvSpPr/>
          <p:nvPr/>
        </p:nvSpPr>
        <p:spPr>
          <a:xfrm>
            <a:off x="11945959" y="2657386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89" y="0"/>
                </a:lnTo>
                <a:lnTo>
                  <a:pt x="3249989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9"/>
          <p:cNvSpPr/>
          <p:nvPr/>
        </p:nvSpPr>
        <p:spPr>
          <a:xfrm flipH="1">
            <a:off x="12258993" y="2208008"/>
            <a:ext cx="2623921" cy="782405"/>
          </a:xfrm>
          <a:custGeom>
            <a:rect b="b" l="l" r="r" t="t"/>
            <a:pathLst>
              <a:path extrusionOk="0" h="782405" w="2623921">
                <a:moveTo>
                  <a:pt x="2623921" y="0"/>
                </a:moveTo>
                <a:lnTo>
                  <a:pt x="0" y="0"/>
                </a:lnTo>
                <a:lnTo>
                  <a:pt x="0" y="782405"/>
                </a:lnTo>
                <a:lnTo>
                  <a:pt x="2623921" y="782405"/>
                </a:lnTo>
                <a:lnTo>
                  <a:pt x="2623921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2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242057" y="5196999"/>
            <a:ext cx="1651487" cy="163497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9"/>
          <p:cNvSpPr txBox="1"/>
          <p:nvPr/>
        </p:nvSpPr>
        <p:spPr>
          <a:xfrm>
            <a:off x="94056" y="2722526"/>
            <a:ext cx="217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569" name="Google Shape;569;p29"/>
          <p:cNvSpPr txBox="1"/>
          <p:nvPr/>
        </p:nvSpPr>
        <p:spPr>
          <a:xfrm>
            <a:off x="12730313" y="538256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  <a:endParaRPr/>
          </a:p>
        </p:txBody>
      </p:sp>
      <p:sp>
        <p:nvSpPr>
          <p:cNvPr id="570" name="Google Shape;570;p29"/>
          <p:cNvSpPr txBox="1"/>
          <p:nvPr/>
        </p:nvSpPr>
        <p:spPr>
          <a:xfrm>
            <a:off x="15322286" y="4627154"/>
            <a:ext cx="518049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</p:txBody>
      </p:sp>
      <p:sp>
        <p:nvSpPr>
          <p:cNvPr id="571" name="Google Shape;571;p29"/>
          <p:cNvSpPr txBox="1"/>
          <p:nvPr/>
        </p:nvSpPr>
        <p:spPr>
          <a:xfrm>
            <a:off x="3927341" y="4081183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Acquired Knowledge</a:t>
            </a:r>
            <a:endParaRPr/>
          </a:p>
        </p:txBody>
      </p:sp>
      <p:sp>
        <p:nvSpPr>
          <p:cNvPr id="572" name="Google Shape;572;p29"/>
          <p:cNvSpPr txBox="1"/>
          <p:nvPr/>
        </p:nvSpPr>
        <p:spPr>
          <a:xfrm>
            <a:off x="1267493" y="631543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sp>
        <p:nvSpPr>
          <p:cNvPr id="573" name="Google Shape;573;p29"/>
          <p:cNvSpPr txBox="1"/>
          <p:nvPr/>
        </p:nvSpPr>
        <p:spPr>
          <a:xfrm>
            <a:off x="6440565" y="5958738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574" name="Google Shape;574;p29"/>
          <p:cNvSpPr txBox="1"/>
          <p:nvPr/>
        </p:nvSpPr>
        <p:spPr>
          <a:xfrm>
            <a:off x="9053153" y="3971968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&amp; Objectives</a:t>
            </a:r>
            <a:endParaRPr/>
          </a:p>
        </p:txBody>
      </p:sp>
      <p:sp>
        <p:nvSpPr>
          <p:cNvPr id="575" name="Google Shape;575;p29"/>
          <p:cNvSpPr txBox="1"/>
          <p:nvPr/>
        </p:nvSpPr>
        <p:spPr>
          <a:xfrm>
            <a:off x="11702268" y="5833375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30"/>
          <p:cNvPicPr preferRelativeResize="0"/>
          <p:nvPr/>
        </p:nvPicPr>
        <p:blipFill rotWithShape="1">
          <a:blip r:embed="rId3">
            <a:alphaModFix/>
          </a:blip>
          <a:srcRect b="0" l="621" r="622" t="5191"/>
          <a:stretch/>
        </p:blipFill>
        <p:spPr>
          <a:xfrm>
            <a:off x="6016877" y="252706"/>
            <a:ext cx="6254246" cy="3388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30"/>
          <p:cNvGrpSpPr/>
          <p:nvPr/>
        </p:nvGrpSpPr>
        <p:grpSpPr>
          <a:xfrm>
            <a:off x="7518969" y="4386342"/>
            <a:ext cx="8572500" cy="4947583"/>
            <a:chOff x="0" y="-66675"/>
            <a:chExt cx="2257778" cy="1303067"/>
          </a:xfrm>
        </p:grpSpPr>
        <p:sp>
          <p:nvSpPr>
            <p:cNvPr id="582" name="Google Shape;582;p30"/>
            <p:cNvSpPr/>
            <p:nvPr/>
          </p:nvSpPr>
          <p:spPr>
            <a:xfrm>
              <a:off x="0" y="0"/>
              <a:ext cx="2257778" cy="1236392"/>
            </a:xfrm>
            <a:custGeom>
              <a:rect b="b" l="l" r="r" t="t"/>
              <a:pathLst>
                <a:path extrusionOk="0" h="1236392" w="2257778">
                  <a:moveTo>
                    <a:pt x="46059" y="0"/>
                  </a:moveTo>
                  <a:lnTo>
                    <a:pt x="2211719" y="0"/>
                  </a:lnTo>
                  <a:cubicBezTo>
                    <a:pt x="2223935" y="0"/>
                    <a:pt x="2235650" y="4853"/>
                    <a:pt x="2244287" y="13490"/>
                  </a:cubicBezTo>
                  <a:cubicBezTo>
                    <a:pt x="2252925" y="22128"/>
                    <a:pt x="2257778" y="33843"/>
                    <a:pt x="2257778" y="46059"/>
                  </a:cubicBezTo>
                  <a:lnTo>
                    <a:pt x="2257778" y="1190333"/>
                  </a:lnTo>
                  <a:cubicBezTo>
                    <a:pt x="2257778" y="1215771"/>
                    <a:pt x="2237156" y="1236392"/>
                    <a:pt x="2211719" y="1236392"/>
                  </a:cubicBezTo>
                  <a:lnTo>
                    <a:pt x="46059" y="1236392"/>
                  </a:lnTo>
                  <a:cubicBezTo>
                    <a:pt x="20621" y="1236392"/>
                    <a:pt x="0" y="1215771"/>
                    <a:pt x="0" y="1190333"/>
                  </a:cubicBezTo>
                  <a:lnTo>
                    <a:pt x="0" y="46059"/>
                  </a:lnTo>
                  <a:cubicBezTo>
                    <a:pt x="0" y="20621"/>
                    <a:pt x="20621" y="0"/>
                    <a:pt x="460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0"/>
            <p:cNvSpPr txBox="1"/>
            <p:nvPr/>
          </p:nvSpPr>
          <p:spPr>
            <a:xfrm>
              <a:off x="0" y="-66675"/>
              <a:ext cx="2257778" cy="1303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399411" lvl="1" marL="798825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Google Site that will serve as a resource guide for all.</a:t>
              </a:r>
              <a:endParaRPr/>
            </a:p>
            <a:p>
              <a:pPr indent="-532549" lvl="2" marL="159764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Lesson plan on paper adapted for your classroom.</a:t>
              </a:r>
              <a:endParaRPr/>
            </a:p>
            <a:p>
              <a:pPr indent="-532549" lvl="2" marL="159764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Videos and links to additional resources.</a:t>
              </a:r>
              <a:endParaRPr/>
            </a:p>
            <a:p>
              <a:pPr indent="-399411" lvl="1" marL="798825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database of paper knowledge </a:t>
              </a:r>
              <a:endParaRPr/>
            </a:p>
          </p:txBody>
        </p:sp>
      </p:grpSp>
      <p:grpSp>
        <p:nvGrpSpPr>
          <p:cNvPr id="584" name="Google Shape;584;p30"/>
          <p:cNvGrpSpPr/>
          <p:nvPr/>
        </p:nvGrpSpPr>
        <p:grpSpPr>
          <a:xfrm>
            <a:off x="5377187" y="3167171"/>
            <a:ext cx="7533626" cy="1316134"/>
            <a:chOff x="0" y="-76200"/>
            <a:chExt cx="1984165" cy="346636"/>
          </a:xfrm>
        </p:grpSpPr>
        <p:sp>
          <p:nvSpPr>
            <p:cNvPr id="585" name="Google Shape;585;p30"/>
            <p:cNvSpPr/>
            <p:nvPr/>
          </p:nvSpPr>
          <p:spPr>
            <a:xfrm>
              <a:off x="0" y="0"/>
              <a:ext cx="1984165" cy="270436"/>
            </a:xfrm>
            <a:custGeom>
              <a:rect b="b" l="l" r="r" t="t"/>
              <a:pathLst>
                <a:path extrusionOk="0" h="270436" w="1984165">
                  <a:moveTo>
                    <a:pt x="52410" y="0"/>
                  </a:moveTo>
                  <a:lnTo>
                    <a:pt x="1931755" y="0"/>
                  </a:lnTo>
                  <a:cubicBezTo>
                    <a:pt x="1960700" y="0"/>
                    <a:pt x="1984165" y="23465"/>
                    <a:pt x="1984165" y="52410"/>
                  </a:cubicBezTo>
                  <a:lnTo>
                    <a:pt x="1984165" y="218026"/>
                  </a:lnTo>
                  <a:cubicBezTo>
                    <a:pt x="1984165" y="231926"/>
                    <a:pt x="1978643" y="245257"/>
                    <a:pt x="1968814" y="255086"/>
                  </a:cubicBezTo>
                  <a:cubicBezTo>
                    <a:pt x="1958985" y="264914"/>
                    <a:pt x="1945655" y="270436"/>
                    <a:pt x="1931755" y="270436"/>
                  </a:cubicBezTo>
                  <a:lnTo>
                    <a:pt x="52410" y="270436"/>
                  </a:lnTo>
                  <a:cubicBezTo>
                    <a:pt x="38510" y="270436"/>
                    <a:pt x="25179" y="264914"/>
                    <a:pt x="15351" y="255086"/>
                  </a:cubicBezTo>
                  <a:cubicBezTo>
                    <a:pt x="5522" y="245257"/>
                    <a:pt x="0" y="231926"/>
                    <a:pt x="0" y="218026"/>
                  </a:cubicBezTo>
                  <a:lnTo>
                    <a:pt x="0" y="52410"/>
                  </a:lnTo>
                  <a:cubicBezTo>
                    <a:pt x="0" y="38510"/>
                    <a:pt x="5522" y="25179"/>
                    <a:pt x="15351" y="15351"/>
                  </a:cubicBezTo>
                  <a:cubicBezTo>
                    <a:pt x="25179" y="5522"/>
                    <a:pt x="38510" y="0"/>
                    <a:pt x="52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0"/>
            <p:cNvSpPr txBox="1"/>
            <p:nvPr/>
          </p:nvSpPr>
          <p:spPr>
            <a:xfrm>
              <a:off x="0" y="-76200"/>
              <a:ext cx="1984165" cy="346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99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What tools can we use or need?</a:t>
              </a:r>
              <a:endParaRPr/>
            </a:p>
          </p:txBody>
        </p:sp>
      </p:grpSp>
      <p:sp>
        <p:nvSpPr>
          <p:cNvPr id="587" name="Google Shape;587;p30"/>
          <p:cNvSpPr/>
          <p:nvPr/>
        </p:nvSpPr>
        <p:spPr>
          <a:xfrm>
            <a:off x="1028700" y="4839172"/>
            <a:ext cx="6490269" cy="3959064"/>
          </a:xfrm>
          <a:custGeom>
            <a:rect b="b" l="l" r="r" t="t"/>
            <a:pathLst>
              <a:path extrusionOk="0" h="3959064" w="6490269">
                <a:moveTo>
                  <a:pt x="0" y="0"/>
                </a:moveTo>
                <a:lnTo>
                  <a:pt x="6490269" y="0"/>
                </a:lnTo>
                <a:lnTo>
                  <a:pt x="6490269" y="3959064"/>
                </a:lnTo>
                <a:lnTo>
                  <a:pt x="0" y="3959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0"/>
          <p:cNvSpPr txBox="1"/>
          <p:nvPr/>
        </p:nvSpPr>
        <p:spPr>
          <a:xfrm>
            <a:off x="6683484" y="1226993"/>
            <a:ext cx="4921032" cy="17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1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1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1"/>
          <p:cNvSpPr/>
          <p:nvPr/>
        </p:nvSpPr>
        <p:spPr>
          <a:xfrm>
            <a:off x="7216819" y="5627019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12434892" y="5530236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31"/>
          <p:cNvGrpSpPr/>
          <p:nvPr/>
        </p:nvGrpSpPr>
        <p:grpSpPr>
          <a:xfrm>
            <a:off x="3516833" y="6015888"/>
            <a:ext cx="15878516" cy="6484823"/>
            <a:chOff x="0" y="0"/>
            <a:chExt cx="21171355" cy="8646431"/>
          </a:xfrm>
        </p:grpSpPr>
        <p:sp>
          <p:nvSpPr>
            <p:cNvPr id="600" name="Google Shape;600;p31"/>
            <p:cNvSpPr/>
            <p:nvPr/>
          </p:nvSpPr>
          <p:spPr>
            <a:xfrm rot="1603913">
              <a:off x="874794" y="1941719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672053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720535" y="0"/>
                  </a:lnTo>
                  <a:lnTo>
                    <a:pt x="6720535" y="54864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 rot="2764364">
              <a:off x="8800316" y="1580016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5" y="0"/>
                  </a:lnTo>
                  <a:lnTo>
                    <a:pt x="672053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7501517" y="4837061"/>
              <a:ext cx="1430134" cy="448704"/>
            </a:xfrm>
            <a:custGeom>
              <a:rect b="b" l="l" r="r" t="t"/>
              <a:pathLst>
                <a:path extrusionOk="0" h="448704" w="1430134">
                  <a:moveTo>
                    <a:pt x="0" y="0"/>
                  </a:moveTo>
                  <a:lnTo>
                    <a:pt x="1430133" y="0"/>
                  </a:lnTo>
                  <a:lnTo>
                    <a:pt x="1430133" y="448705"/>
                  </a:lnTo>
                  <a:lnTo>
                    <a:pt x="0" y="4487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 flipH="1" rot="10800000">
              <a:off x="18970714" y="4477330"/>
              <a:ext cx="2200641" cy="1944817"/>
            </a:xfrm>
            <a:custGeom>
              <a:rect b="b" l="l" r="r" t="t"/>
              <a:pathLst>
                <a:path extrusionOk="0" h="1944817" w="2200641">
                  <a:moveTo>
                    <a:pt x="0" y="1944817"/>
                  </a:moveTo>
                  <a:lnTo>
                    <a:pt x="2200642" y="1944817"/>
                  </a:lnTo>
                  <a:lnTo>
                    <a:pt x="2200642" y="0"/>
                  </a:lnTo>
                  <a:lnTo>
                    <a:pt x="0" y="0"/>
                  </a:lnTo>
                  <a:lnTo>
                    <a:pt x="0" y="1944817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3839602" y="468112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4" y="0"/>
                  </a:lnTo>
                  <a:lnTo>
                    <a:pt x="672053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 rot="-9144212">
              <a:off x="7219627" y="4779127"/>
              <a:ext cx="3756097" cy="3066341"/>
            </a:xfrm>
            <a:custGeom>
              <a:rect b="b" l="l" r="r" t="t"/>
              <a:pathLst>
                <a:path extrusionOk="0" h="3066341" w="3756097">
                  <a:moveTo>
                    <a:pt x="3756097" y="3066341"/>
                  </a:moveTo>
                  <a:lnTo>
                    <a:pt x="0" y="3066341"/>
                  </a:lnTo>
                  <a:lnTo>
                    <a:pt x="0" y="0"/>
                  </a:lnTo>
                  <a:lnTo>
                    <a:pt x="3756097" y="0"/>
                  </a:lnTo>
                  <a:lnTo>
                    <a:pt x="3756097" y="3066341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6" name="Google Shape;606;p31"/>
          <p:cNvSpPr/>
          <p:nvPr/>
        </p:nvSpPr>
        <p:spPr>
          <a:xfrm>
            <a:off x="9267441" y="8374625"/>
            <a:ext cx="987251" cy="1027049"/>
          </a:xfrm>
          <a:custGeom>
            <a:rect b="b" l="l" r="r" t="t"/>
            <a:pathLst>
              <a:path extrusionOk="0" h="1027049" w="987251">
                <a:moveTo>
                  <a:pt x="0" y="0"/>
                </a:moveTo>
                <a:lnTo>
                  <a:pt x="987251" y="0"/>
                </a:lnTo>
                <a:lnTo>
                  <a:pt x="987251" y="1027049"/>
                </a:lnTo>
                <a:lnTo>
                  <a:pt x="0" y="102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3726050" y="6731710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90" y="0"/>
                </a:lnTo>
                <a:lnTo>
                  <a:pt x="3249990" y="685453"/>
                </a:lnTo>
                <a:lnTo>
                  <a:pt x="0" y="68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8" name="Google Shape;608;p31"/>
          <p:cNvGrpSpPr/>
          <p:nvPr/>
        </p:nvGrpSpPr>
        <p:grpSpPr>
          <a:xfrm>
            <a:off x="238900" y="399962"/>
            <a:ext cx="4813871" cy="727200"/>
            <a:chOff x="0" y="0"/>
            <a:chExt cx="6418495" cy="969600"/>
          </a:xfrm>
        </p:grpSpPr>
        <p:sp>
          <p:nvSpPr>
            <p:cNvPr id="609" name="Google Shape;609;p31"/>
            <p:cNvSpPr txBox="1"/>
            <p:nvPr/>
          </p:nvSpPr>
          <p:spPr>
            <a:xfrm>
              <a:off x="0" y="0"/>
              <a:ext cx="6418495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59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From the Silk Roads, to London, to my School Library &amp; Beyond</a:t>
              </a:r>
              <a:endParaRPr/>
            </a:p>
          </p:txBody>
        </p:sp>
        <p:sp>
          <p:nvSpPr>
            <p:cNvPr id="610" name="Google Shape;610;p31"/>
            <p:cNvSpPr txBox="1"/>
            <p:nvPr/>
          </p:nvSpPr>
          <p:spPr>
            <a:xfrm>
              <a:off x="814548" y="774320"/>
              <a:ext cx="4515235" cy="19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17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Join me on this journey!</a:t>
              </a:r>
              <a:endParaRPr/>
            </a:p>
          </p:txBody>
        </p:sp>
      </p:grpSp>
      <p:sp>
        <p:nvSpPr>
          <p:cNvPr id="611" name="Google Shape;611;p31"/>
          <p:cNvSpPr/>
          <p:nvPr/>
        </p:nvSpPr>
        <p:spPr>
          <a:xfrm>
            <a:off x="564833" y="2303332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1991314" y="5925356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4644106" y="3863589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9798908" y="3834781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1"/>
          <p:cNvSpPr/>
          <p:nvPr/>
        </p:nvSpPr>
        <p:spPr>
          <a:xfrm>
            <a:off x="0" y="3485713"/>
            <a:ext cx="18288000" cy="3040380"/>
          </a:xfrm>
          <a:custGeom>
            <a:rect b="b" l="l" r="r" t="t"/>
            <a:pathLst>
              <a:path extrusionOk="0"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 flipH="1">
            <a:off x="6786138" y="2676179"/>
            <a:ext cx="2303542" cy="581644"/>
          </a:xfrm>
          <a:custGeom>
            <a:rect b="b" l="l" r="r" t="t"/>
            <a:pathLst>
              <a:path extrusionOk="0" h="581644" w="2303542">
                <a:moveTo>
                  <a:pt x="2303542" y="0"/>
                </a:moveTo>
                <a:lnTo>
                  <a:pt x="0" y="0"/>
                </a:lnTo>
                <a:lnTo>
                  <a:pt x="0" y="581644"/>
                </a:lnTo>
                <a:lnTo>
                  <a:pt x="2303542" y="581644"/>
                </a:lnTo>
                <a:lnTo>
                  <a:pt x="2303542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38888" y="3669794"/>
            <a:ext cx="1144567" cy="1110230"/>
          </a:xfrm>
          <a:custGeom>
            <a:rect b="b" l="l" r="r" t="t"/>
            <a:pathLst>
              <a:path extrusionOk="0" h="1110230" w="1144567">
                <a:moveTo>
                  <a:pt x="0" y="0"/>
                </a:moveTo>
                <a:lnTo>
                  <a:pt x="1144568" y="0"/>
                </a:lnTo>
                <a:lnTo>
                  <a:pt x="1144568" y="1110230"/>
                </a:lnTo>
                <a:lnTo>
                  <a:pt x="0" y="11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9813020" y="2657386"/>
            <a:ext cx="1187362" cy="970174"/>
          </a:xfrm>
          <a:custGeom>
            <a:rect b="b" l="l" r="r" t="t"/>
            <a:pathLst>
              <a:path extrusionOk="0" h="970174" w="1187362">
                <a:moveTo>
                  <a:pt x="0" y="0"/>
                </a:moveTo>
                <a:lnTo>
                  <a:pt x="1187362" y="0"/>
                </a:lnTo>
                <a:lnTo>
                  <a:pt x="1187362" y="970174"/>
                </a:lnTo>
                <a:lnTo>
                  <a:pt x="0" y="970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2108213" y="4569005"/>
            <a:ext cx="1075245" cy="1221870"/>
          </a:xfrm>
          <a:custGeom>
            <a:rect b="b" l="l" r="r" t="t"/>
            <a:pathLst>
              <a:path extrusionOk="0" h="1221870" w="1075245">
                <a:moveTo>
                  <a:pt x="0" y="0"/>
                </a:moveTo>
                <a:lnTo>
                  <a:pt x="1075245" y="0"/>
                </a:lnTo>
                <a:lnTo>
                  <a:pt x="1075245" y="1221869"/>
                </a:lnTo>
                <a:lnTo>
                  <a:pt x="0" y="122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15056573" y="3659252"/>
            <a:ext cx="1049477" cy="938407"/>
          </a:xfrm>
          <a:custGeom>
            <a:rect b="b" l="l" r="r" t="t"/>
            <a:pathLst>
              <a:path extrusionOk="0" h="938407" w="1049477">
                <a:moveTo>
                  <a:pt x="0" y="0"/>
                </a:moveTo>
                <a:lnTo>
                  <a:pt x="1049476" y="0"/>
                </a:lnTo>
                <a:lnTo>
                  <a:pt x="1049476" y="938407"/>
                </a:lnTo>
                <a:lnTo>
                  <a:pt x="0" y="93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4749329" y="2604172"/>
            <a:ext cx="991028" cy="1065622"/>
          </a:xfrm>
          <a:custGeom>
            <a:rect b="b" l="l" r="r" t="t"/>
            <a:pathLst>
              <a:path extrusionOk="0" h="1065622" w="991028">
                <a:moveTo>
                  <a:pt x="0" y="0"/>
                </a:moveTo>
                <a:lnTo>
                  <a:pt x="991028" y="0"/>
                </a:lnTo>
                <a:lnTo>
                  <a:pt x="991028" y="1065622"/>
                </a:lnTo>
                <a:lnTo>
                  <a:pt x="0" y="1065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12538412" y="4128456"/>
            <a:ext cx="901852" cy="747410"/>
          </a:xfrm>
          <a:custGeom>
            <a:rect b="b" l="l" r="r" t="t"/>
            <a:pathLst>
              <a:path extrusionOk="0" h="747410" w="901852">
                <a:moveTo>
                  <a:pt x="0" y="0"/>
                </a:moveTo>
                <a:lnTo>
                  <a:pt x="901852" y="0"/>
                </a:lnTo>
                <a:lnTo>
                  <a:pt x="901852" y="747409"/>
                </a:lnTo>
                <a:lnTo>
                  <a:pt x="0" y="747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/>
          <p:nvPr/>
        </p:nvSpPr>
        <p:spPr>
          <a:xfrm rot="-119504">
            <a:off x="12133534" y="4970304"/>
            <a:ext cx="1109188" cy="343868"/>
          </a:xfrm>
          <a:custGeom>
            <a:rect b="b" l="l" r="r" t="t"/>
            <a:pathLst>
              <a:path extrusionOk="0" h="343868" w="1109188">
                <a:moveTo>
                  <a:pt x="0" y="0"/>
                </a:moveTo>
                <a:lnTo>
                  <a:pt x="1109188" y="0"/>
                </a:lnTo>
                <a:lnTo>
                  <a:pt x="1109188" y="343867"/>
                </a:lnTo>
                <a:lnTo>
                  <a:pt x="0" y="343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1137" l="0" r="0" t="-1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13248362" y="4435518"/>
            <a:ext cx="645182" cy="761481"/>
          </a:xfrm>
          <a:custGeom>
            <a:rect b="b" l="l" r="r" t="t"/>
            <a:pathLst>
              <a:path extrusionOk="0" h="761481" w="645182">
                <a:moveTo>
                  <a:pt x="0" y="0"/>
                </a:moveTo>
                <a:lnTo>
                  <a:pt x="645182" y="0"/>
                </a:lnTo>
                <a:lnTo>
                  <a:pt x="645182" y="761481"/>
                </a:lnTo>
                <a:lnTo>
                  <a:pt x="0" y="76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1"/>
          <p:cNvSpPr txBox="1"/>
          <p:nvPr/>
        </p:nvSpPr>
        <p:spPr>
          <a:xfrm>
            <a:off x="14256753" y="500791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626" name="Google Shape;626;p31"/>
          <p:cNvSpPr/>
          <p:nvPr/>
        </p:nvSpPr>
        <p:spPr>
          <a:xfrm rot="-1156083">
            <a:off x="13688287" y="457786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7216819" y="4202821"/>
            <a:ext cx="1277158" cy="1277158"/>
          </a:xfrm>
          <a:custGeom>
            <a:rect b="b" l="l" r="r" t="t"/>
            <a:pathLst>
              <a:path extrusionOk="0" h="1277158" w="1277158">
                <a:moveTo>
                  <a:pt x="0" y="0"/>
                </a:moveTo>
                <a:lnTo>
                  <a:pt x="1277158" y="0"/>
                </a:lnTo>
                <a:lnTo>
                  <a:pt x="1277158" y="1277157"/>
                </a:lnTo>
                <a:lnTo>
                  <a:pt x="0" y="1277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3939938" y="6269454"/>
            <a:ext cx="2623921" cy="782405"/>
          </a:xfrm>
          <a:custGeom>
            <a:rect b="b" l="l" r="r" t="t"/>
            <a:pathLst>
              <a:path extrusionOk="0" h="782405" w="2623921">
                <a:moveTo>
                  <a:pt x="0" y="0"/>
                </a:moveTo>
                <a:lnTo>
                  <a:pt x="2623921" y="0"/>
                </a:lnTo>
                <a:lnTo>
                  <a:pt x="2623921" y="782405"/>
                </a:lnTo>
                <a:lnTo>
                  <a:pt x="0" y="78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1"/>
          <p:cNvSpPr/>
          <p:nvPr/>
        </p:nvSpPr>
        <p:spPr>
          <a:xfrm>
            <a:off x="11945959" y="2657386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89" y="0"/>
                </a:lnTo>
                <a:lnTo>
                  <a:pt x="3249989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1"/>
          <p:cNvSpPr/>
          <p:nvPr/>
        </p:nvSpPr>
        <p:spPr>
          <a:xfrm flipH="1">
            <a:off x="12258993" y="2208008"/>
            <a:ext cx="2623921" cy="782405"/>
          </a:xfrm>
          <a:custGeom>
            <a:rect b="b" l="l" r="r" t="t"/>
            <a:pathLst>
              <a:path extrusionOk="0" h="782405" w="2623921">
                <a:moveTo>
                  <a:pt x="2623921" y="0"/>
                </a:moveTo>
                <a:lnTo>
                  <a:pt x="0" y="0"/>
                </a:lnTo>
                <a:lnTo>
                  <a:pt x="0" y="782405"/>
                </a:lnTo>
                <a:lnTo>
                  <a:pt x="2623921" y="782405"/>
                </a:lnTo>
                <a:lnTo>
                  <a:pt x="2623921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3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4755567" y="4324751"/>
            <a:ext cx="1651487" cy="1634972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1"/>
          <p:cNvSpPr txBox="1"/>
          <p:nvPr/>
        </p:nvSpPr>
        <p:spPr>
          <a:xfrm>
            <a:off x="94056" y="2722526"/>
            <a:ext cx="217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633" name="Google Shape;633;p31"/>
          <p:cNvSpPr txBox="1"/>
          <p:nvPr/>
        </p:nvSpPr>
        <p:spPr>
          <a:xfrm>
            <a:off x="15322286" y="4627154"/>
            <a:ext cx="518049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</p:txBody>
      </p:sp>
      <p:sp>
        <p:nvSpPr>
          <p:cNvPr id="634" name="Google Shape;634;p31"/>
          <p:cNvSpPr txBox="1"/>
          <p:nvPr/>
        </p:nvSpPr>
        <p:spPr>
          <a:xfrm>
            <a:off x="3927341" y="4081183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Acquired Knowledge</a:t>
            </a:r>
            <a:endParaRPr/>
          </a:p>
        </p:txBody>
      </p:sp>
      <p:sp>
        <p:nvSpPr>
          <p:cNvPr id="635" name="Google Shape;635;p31"/>
          <p:cNvSpPr txBox="1"/>
          <p:nvPr/>
        </p:nvSpPr>
        <p:spPr>
          <a:xfrm>
            <a:off x="1267493" y="631543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sp>
        <p:nvSpPr>
          <p:cNvPr id="636" name="Google Shape;636;p31"/>
          <p:cNvSpPr txBox="1"/>
          <p:nvPr/>
        </p:nvSpPr>
        <p:spPr>
          <a:xfrm>
            <a:off x="6440565" y="5958738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637" name="Google Shape;637;p31"/>
          <p:cNvSpPr txBox="1"/>
          <p:nvPr/>
        </p:nvSpPr>
        <p:spPr>
          <a:xfrm>
            <a:off x="9053153" y="3971968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&amp; Objectives</a:t>
            </a:r>
            <a:endParaRPr/>
          </a:p>
        </p:txBody>
      </p:sp>
      <p:sp>
        <p:nvSpPr>
          <p:cNvPr id="638" name="Google Shape;638;p31"/>
          <p:cNvSpPr txBox="1"/>
          <p:nvPr/>
        </p:nvSpPr>
        <p:spPr>
          <a:xfrm>
            <a:off x="11702268" y="5833375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 b="0" l="621" r="622" t="5191"/>
          <a:stretch/>
        </p:blipFill>
        <p:spPr>
          <a:xfrm>
            <a:off x="6016877" y="252706"/>
            <a:ext cx="6254246" cy="3388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4"/>
          <p:cNvGrpSpPr/>
          <p:nvPr/>
        </p:nvGrpSpPr>
        <p:grpSpPr>
          <a:xfrm>
            <a:off x="5010730" y="3094739"/>
            <a:ext cx="8269630" cy="1092763"/>
            <a:chOff x="0" y="-76200"/>
            <a:chExt cx="2178009" cy="287805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2178009" cy="211605"/>
            </a:xfrm>
            <a:custGeom>
              <a:rect b="b" l="l" r="r" t="t"/>
              <a:pathLst>
                <a:path extrusionOk="0" h="211605" w="2178009">
                  <a:moveTo>
                    <a:pt x="47746" y="0"/>
                  </a:moveTo>
                  <a:lnTo>
                    <a:pt x="2130264" y="0"/>
                  </a:lnTo>
                  <a:cubicBezTo>
                    <a:pt x="2156633" y="0"/>
                    <a:pt x="2178009" y="21376"/>
                    <a:pt x="2178009" y="47746"/>
                  </a:cubicBezTo>
                  <a:lnTo>
                    <a:pt x="2178009" y="163860"/>
                  </a:lnTo>
                  <a:cubicBezTo>
                    <a:pt x="2178009" y="176523"/>
                    <a:pt x="2172979" y="188667"/>
                    <a:pt x="2164025" y="197621"/>
                  </a:cubicBezTo>
                  <a:cubicBezTo>
                    <a:pt x="2155071" y="206575"/>
                    <a:pt x="2142927" y="211605"/>
                    <a:pt x="2130264" y="211605"/>
                  </a:cubicBezTo>
                  <a:lnTo>
                    <a:pt x="47746" y="211605"/>
                  </a:lnTo>
                  <a:cubicBezTo>
                    <a:pt x="21376" y="211605"/>
                    <a:pt x="0" y="190229"/>
                    <a:pt x="0" y="163860"/>
                  </a:cubicBezTo>
                  <a:lnTo>
                    <a:pt x="0" y="47746"/>
                  </a:lnTo>
                  <a:cubicBezTo>
                    <a:pt x="0" y="35083"/>
                    <a:pt x="5030" y="22938"/>
                    <a:pt x="13984" y="13984"/>
                  </a:cubicBezTo>
                  <a:cubicBezTo>
                    <a:pt x="22938" y="5030"/>
                    <a:pt x="35083" y="0"/>
                    <a:pt x="47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0" y="-76200"/>
              <a:ext cx="2178009" cy="287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What did I learn?</a:t>
              </a:r>
              <a:endParaRPr/>
            </a:p>
          </p:txBody>
        </p:sp>
      </p:grpSp>
      <p:sp>
        <p:nvSpPr>
          <p:cNvPr id="146" name="Google Shape;146;p14"/>
          <p:cNvSpPr txBox="1"/>
          <p:nvPr/>
        </p:nvSpPr>
        <p:spPr>
          <a:xfrm>
            <a:off x="6982866" y="1314196"/>
            <a:ext cx="4325358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13613734" y="4166407"/>
            <a:ext cx="4442833" cy="4309548"/>
          </a:xfrm>
          <a:custGeom>
            <a:rect b="b" l="l" r="r" t="t"/>
            <a:pathLst>
              <a:path extrusionOk="0" h="4309548" w="4442833">
                <a:moveTo>
                  <a:pt x="0" y="0"/>
                </a:moveTo>
                <a:lnTo>
                  <a:pt x="4442833" y="0"/>
                </a:lnTo>
                <a:lnTo>
                  <a:pt x="4442833" y="4309548"/>
                </a:lnTo>
                <a:lnTo>
                  <a:pt x="0" y="4309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/>
          <p:nvPr/>
        </p:nvSpPr>
        <p:spPr>
          <a:xfrm flipH="1">
            <a:off x="234522" y="4166407"/>
            <a:ext cx="4442833" cy="4309548"/>
          </a:xfrm>
          <a:custGeom>
            <a:rect b="b" l="l" r="r" t="t"/>
            <a:pathLst>
              <a:path extrusionOk="0" h="4309548" w="4442833">
                <a:moveTo>
                  <a:pt x="4442833" y="0"/>
                </a:moveTo>
                <a:lnTo>
                  <a:pt x="0" y="0"/>
                </a:lnTo>
                <a:lnTo>
                  <a:pt x="0" y="4309548"/>
                </a:lnTo>
                <a:lnTo>
                  <a:pt x="4442833" y="4309548"/>
                </a:lnTo>
                <a:lnTo>
                  <a:pt x="44428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4"/>
          <p:cNvGrpSpPr/>
          <p:nvPr/>
        </p:nvGrpSpPr>
        <p:grpSpPr>
          <a:xfrm>
            <a:off x="5010730" y="3094740"/>
            <a:ext cx="8269630" cy="6163560"/>
            <a:chOff x="0" y="-76200"/>
            <a:chExt cx="2178009" cy="1623324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2178009" cy="1547124"/>
            </a:xfrm>
            <a:custGeom>
              <a:rect b="b" l="l" r="r" t="t"/>
              <a:pathLst>
                <a:path extrusionOk="0" h="1547124" w="2178009">
                  <a:moveTo>
                    <a:pt x="47746" y="0"/>
                  </a:moveTo>
                  <a:lnTo>
                    <a:pt x="2130264" y="0"/>
                  </a:lnTo>
                  <a:cubicBezTo>
                    <a:pt x="2156633" y="0"/>
                    <a:pt x="2178009" y="21376"/>
                    <a:pt x="2178009" y="47746"/>
                  </a:cubicBezTo>
                  <a:lnTo>
                    <a:pt x="2178009" y="1499379"/>
                  </a:lnTo>
                  <a:cubicBezTo>
                    <a:pt x="2178009" y="1512042"/>
                    <a:pt x="2172979" y="1524186"/>
                    <a:pt x="2164025" y="1533140"/>
                  </a:cubicBezTo>
                  <a:cubicBezTo>
                    <a:pt x="2155071" y="1542094"/>
                    <a:pt x="2142927" y="1547124"/>
                    <a:pt x="2130264" y="1547124"/>
                  </a:cubicBezTo>
                  <a:lnTo>
                    <a:pt x="47746" y="1547124"/>
                  </a:lnTo>
                  <a:cubicBezTo>
                    <a:pt x="21376" y="1547124"/>
                    <a:pt x="0" y="1525748"/>
                    <a:pt x="0" y="1499379"/>
                  </a:cubicBezTo>
                  <a:lnTo>
                    <a:pt x="0" y="47746"/>
                  </a:lnTo>
                  <a:cubicBezTo>
                    <a:pt x="0" y="35083"/>
                    <a:pt x="5030" y="22938"/>
                    <a:pt x="13984" y="13984"/>
                  </a:cubicBezTo>
                  <a:cubicBezTo>
                    <a:pt x="22938" y="5030"/>
                    <a:pt x="35083" y="0"/>
                    <a:pt x="47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76200"/>
              <a:ext cx="2178009" cy="1623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What did I learn?</a:t>
              </a:r>
              <a:endParaRPr/>
            </a:p>
            <a:p>
              <a:pPr indent="0" lvl="0" marL="0" marR="0" rtl="0" algn="l">
                <a:lnSpc>
                  <a:spcPct val="114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99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Interconnected themes:</a:t>
              </a:r>
              <a:endParaRPr/>
            </a:p>
            <a:p>
              <a:pPr indent="0" lvl="0" marL="0" marR="0" rtl="0" algn="l">
                <a:lnSpc>
                  <a:spcPct val="3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99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10207" lvl="1" marL="820414" marR="0" rtl="0" algn="l">
                <a:lnSpc>
                  <a:spcPct val="114003"/>
                </a:lnSpc>
                <a:spcBef>
                  <a:spcPts val="0"/>
                </a:spcBef>
                <a:spcAft>
                  <a:spcPts val="0"/>
                </a:spcAft>
                <a:buClr>
                  <a:srgbClr val="B15F17"/>
                </a:buClr>
                <a:buSzPts val="3799"/>
                <a:buFont typeface="Arial"/>
                <a:buChar char="•"/>
              </a:pPr>
              <a:r>
                <a:rPr b="0" i="0" lang="en-US" sz="3799" u="none" cap="none" strike="noStrike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The cross-cultural exchange &amp; transference of knowledge</a:t>
              </a:r>
              <a:endParaRPr/>
            </a:p>
            <a:p>
              <a:pPr indent="0" lvl="0" marL="0" marR="0" rtl="0" algn="l">
                <a:lnSpc>
                  <a:spcPct val="3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99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99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10207" lvl="1" marL="820414" marR="0" rtl="0" algn="l">
                <a:lnSpc>
                  <a:spcPct val="114003"/>
                </a:lnSpc>
                <a:spcBef>
                  <a:spcPts val="0"/>
                </a:spcBef>
                <a:spcAft>
                  <a:spcPts val="0"/>
                </a:spcAft>
                <a:buClr>
                  <a:srgbClr val="B15F17"/>
                </a:buClr>
                <a:buSzPts val="3799"/>
                <a:buFont typeface="Arial"/>
                <a:buChar char="•"/>
              </a:pPr>
              <a:r>
                <a:rPr b="0" i="0" lang="en-US" sz="3799" u="none" cap="none" strike="noStrike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The need for human connections &amp; resources</a:t>
              </a:r>
              <a:endParaRPr/>
            </a:p>
            <a:p>
              <a:pPr indent="0" lvl="0" marL="0" marR="0" rtl="0" algn="l">
                <a:lnSpc>
                  <a:spcPct val="3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99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10207" lvl="1" marL="820414" marR="0" rtl="0" algn="l">
                <a:lnSpc>
                  <a:spcPct val="114003"/>
                </a:lnSpc>
                <a:spcBef>
                  <a:spcPts val="0"/>
                </a:spcBef>
                <a:spcAft>
                  <a:spcPts val="0"/>
                </a:spcAft>
                <a:buClr>
                  <a:srgbClr val="B15F17"/>
                </a:buClr>
                <a:buSzPts val="3799"/>
                <a:buFont typeface="Arial"/>
                <a:buChar char="•"/>
              </a:pPr>
              <a:r>
                <a:rPr b="0" i="0" lang="en-US" sz="3799" u="none" cap="none" strike="noStrike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Being resourceful in times of need or scarcity</a:t>
              </a:r>
              <a:endParaRPr/>
            </a:p>
            <a:p>
              <a:pPr indent="0" lvl="0" marL="0" marR="0" rtl="0" algn="l">
                <a:lnSpc>
                  <a:spcPct val="3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99">
                <a:solidFill>
                  <a:srgbClr val="B15F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10207" lvl="1" marL="820414" marR="0" rtl="0" algn="l">
                <a:lnSpc>
                  <a:spcPct val="114003"/>
                </a:lnSpc>
                <a:spcBef>
                  <a:spcPts val="0"/>
                </a:spcBef>
                <a:spcAft>
                  <a:spcPts val="0"/>
                </a:spcAft>
                <a:buClr>
                  <a:srgbClr val="B15F17"/>
                </a:buClr>
                <a:buSzPts val="3799"/>
                <a:buFont typeface="Arial"/>
                <a:buChar char="•"/>
              </a:pPr>
              <a:r>
                <a:rPr b="0" i="0" lang="en-US" sz="3799" u="none" cap="none" strike="noStrike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Accessibility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32"/>
          <p:cNvPicPr preferRelativeResize="0"/>
          <p:nvPr/>
        </p:nvPicPr>
        <p:blipFill rotWithShape="1">
          <a:blip r:embed="rId3">
            <a:alphaModFix/>
          </a:blip>
          <a:srcRect b="0" l="621" r="622" t="5191"/>
          <a:stretch/>
        </p:blipFill>
        <p:spPr>
          <a:xfrm>
            <a:off x="6169277" y="405106"/>
            <a:ext cx="6254246" cy="3388528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2"/>
          <p:cNvSpPr txBox="1"/>
          <p:nvPr/>
        </p:nvSpPr>
        <p:spPr>
          <a:xfrm>
            <a:off x="7324257" y="1400175"/>
            <a:ext cx="3944287" cy="858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1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grpSp>
        <p:nvGrpSpPr>
          <p:cNvPr id="645" name="Google Shape;645;p32"/>
          <p:cNvGrpSpPr/>
          <p:nvPr/>
        </p:nvGrpSpPr>
        <p:grpSpPr>
          <a:xfrm>
            <a:off x="4364295" y="4221179"/>
            <a:ext cx="9559411" cy="5626394"/>
            <a:chOff x="0" y="-66675"/>
            <a:chExt cx="2517705" cy="1481848"/>
          </a:xfrm>
        </p:grpSpPr>
        <p:sp>
          <p:nvSpPr>
            <p:cNvPr id="646" name="Google Shape;646;p32"/>
            <p:cNvSpPr/>
            <p:nvPr/>
          </p:nvSpPr>
          <p:spPr>
            <a:xfrm>
              <a:off x="0" y="0"/>
              <a:ext cx="2517705" cy="1415173"/>
            </a:xfrm>
            <a:custGeom>
              <a:rect b="b" l="l" r="r" t="t"/>
              <a:pathLst>
                <a:path extrusionOk="0" h="1415173" w="2517705">
                  <a:moveTo>
                    <a:pt x="41304" y="0"/>
                  </a:moveTo>
                  <a:lnTo>
                    <a:pt x="2476401" y="0"/>
                  </a:lnTo>
                  <a:cubicBezTo>
                    <a:pt x="2487356" y="0"/>
                    <a:pt x="2497861" y="4352"/>
                    <a:pt x="2505607" y="12098"/>
                  </a:cubicBezTo>
                  <a:cubicBezTo>
                    <a:pt x="2513353" y="19843"/>
                    <a:pt x="2517705" y="30349"/>
                    <a:pt x="2517705" y="41304"/>
                  </a:cubicBezTo>
                  <a:lnTo>
                    <a:pt x="2517705" y="1373870"/>
                  </a:lnTo>
                  <a:cubicBezTo>
                    <a:pt x="2517705" y="1396681"/>
                    <a:pt x="2499213" y="1415173"/>
                    <a:pt x="2476401" y="1415173"/>
                  </a:cubicBezTo>
                  <a:lnTo>
                    <a:pt x="41304" y="1415173"/>
                  </a:lnTo>
                  <a:cubicBezTo>
                    <a:pt x="18492" y="1415173"/>
                    <a:pt x="0" y="1396681"/>
                    <a:pt x="0" y="1373870"/>
                  </a:cubicBezTo>
                  <a:lnTo>
                    <a:pt x="0" y="41304"/>
                  </a:lnTo>
                  <a:cubicBezTo>
                    <a:pt x="0" y="18492"/>
                    <a:pt x="18492" y="0"/>
                    <a:pt x="413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 txBox="1"/>
            <p:nvPr/>
          </p:nvSpPr>
          <p:spPr>
            <a:xfrm>
              <a:off x="0" y="-66675"/>
              <a:ext cx="2517705" cy="1481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399413" lvl="1" marL="798828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 Feedback</a:t>
              </a:r>
              <a:endParaRPr/>
            </a:p>
            <a:p>
              <a:pPr indent="-532552" lvl="2" marL="1597656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Students - how can they use new skills &amp; knowledge?</a:t>
              </a:r>
              <a:endParaRPr/>
            </a:p>
            <a:p>
              <a:pPr indent="-532552" lvl="2" marL="1597656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⚬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Teachers - did the activity and lesson complement your classroom?</a:t>
              </a:r>
              <a:endParaRPr/>
            </a:p>
            <a:p>
              <a:pPr indent="-399413" lvl="1" marL="798828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Surveys</a:t>
              </a:r>
              <a:endParaRPr/>
            </a:p>
            <a:p>
              <a:pPr indent="-399413" lvl="1" marL="798828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Threading project - program success</a:t>
              </a:r>
              <a:endParaRPr/>
            </a:p>
          </p:txBody>
        </p:sp>
      </p:grpSp>
      <p:sp>
        <p:nvSpPr>
          <p:cNvPr id="648" name="Google Shape;648;p32"/>
          <p:cNvSpPr/>
          <p:nvPr/>
        </p:nvSpPr>
        <p:spPr>
          <a:xfrm>
            <a:off x="473796" y="4866380"/>
            <a:ext cx="3890499" cy="3478754"/>
          </a:xfrm>
          <a:custGeom>
            <a:rect b="b" l="l" r="r" t="t"/>
            <a:pathLst>
              <a:path extrusionOk="0" h="3478754" w="3890499">
                <a:moveTo>
                  <a:pt x="0" y="0"/>
                </a:moveTo>
                <a:lnTo>
                  <a:pt x="3890499" y="0"/>
                </a:lnTo>
                <a:lnTo>
                  <a:pt x="3890499" y="3478755"/>
                </a:lnTo>
                <a:lnTo>
                  <a:pt x="0" y="3478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2"/>
          <p:cNvSpPr/>
          <p:nvPr/>
        </p:nvSpPr>
        <p:spPr>
          <a:xfrm>
            <a:off x="13923705" y="4866380"/>
            <a:ext cx="3890499" cy="3478754"/>
          </a:xfrm>
          <a:custGeom>
            <a:rect b="b" l="l" r="r" t="t"/>
            <a:pathLst>
              <a:path extrusionOk="0" h="3478754" w="3890499">
                <a:moveTo>
                  <a:pt x="0" y="0"/>
                </a:moveTo>
                <a:lnTo>
                  <a:pt x="3890499" y="0"/>
                </a:lnTo>
                <a:lnTo>
                  <a:pt x="3890499" y="3478755"/>
                </a:lnTo>
                <a:lnTo>
                  <a:pt x="0" y="3478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0" name="Google Shape;650;p32"/>
          <p:cNvGrpSpPr/>
          <p:nvPr/>
        </p:nvGrpSpPr>
        <p:grpSpPr>
          <a:xfrm>
            <a:off x="2571445" y="2990906"/>
            <a:ext cx="13449909" cy="1316134"/>
            <a:chOff x="0" y="-76200"/>
            <a:chExt cx="3542363" cy="346636"/>
          </a:xfrm>
        </p:grpSpPr>
        <p:sp>
          <p:nvSpPr>
            <p:cNvPr id="651" name="Google Shape;651;p32"/>
            <p:cNvSpPr/>
            <p:nvPr/>
          </p:nvSpPr>
          <p:spPr>
            <a:xfrm>
              <a:off x="0" y="0"/>
              <a:ext cx="3542363" cy="270436"/>
            </a:xfrm>
            <a:custGeom>
              <a:rect b="b" l="l" r="r" t="t"/>
              <a:pathLst>
                <a:path extrusionOk="0" h="270436" w="3542363">
                  <a:moveTo>
                    <a:pt x="29356" y="0"/>
                  </a:moveTo>
                  <a:lnTo>
                    <a:pt x="3513007" y="0"/>
                  </a:lnTo>
                  <a:cubicBezTo>
                    <a:pt x="3520792" y="0"/>
                    <a:pt x="3528259" y="3093"/>
                    <a:pt x="3533765" y="8598"/>
                  </a:cubicBezTo>
                  <a:cubicBezTo>
                    <a:pt x="3539270" y="14104"/>
                    <a:pt x="3542363" y="21570"/>
                    <a:pt x="3542363" y="29356"/>
                  </a:cubicBezTo>
                  <a:lnTo>
                    <a:pt x="3542363" y="241080"/>
                  </a:lnTo>
                  <a:cubicBezTo>
                    <a:pt x="3542363" y="248866"/>
                    <a:pt x="3539270" y="256333"/>
                    <a:pt x="3533765" y="261838"/>
                  </a:cubicBezTo>
                  <a:cubicBezTo>
                    <a:pt x="3528259" y="267343"/>
                    <a:pt x="3520792" y="270436"/>
                    <a:pt x="3513007" y="270436"/>
                  </a:cubicBezTo>
                  <a:lnTo>
                    <a:pt x="29356" y="270436"/>
                  </a:lnTo>
                  <a:cubicBezTo>
                    <a:pt x="21570" y="270436"/>
                    <a:pt x="14104" y="267343"/>
                    <a:pt x="8598" y="261838"/>
                  </a:cubicBezTo>
                  <a:cubicBezTo>
                    <a:pt x="3093" y="256333"/>
                    <a:pt x="0" y="248866"/>
                    <a:pt x="0" y="241080"/>
                  </a:cubicBezTo>
                  <a:lnTo>
                    <a:pt x="0" y="29356"/>
                  </a:lnTo>
                  <a:cubicBezTo>
                    <a:pt x="0" y="21570"/>
                    <a:pt x="3093" y="14104"/>
                    <a:pt x="8598" y="8598"/>
                  </a:cubicBezTo>
                  <a:cubicBezTo>
                    <a:pt x="14104" y="3093"/>
                    <a:pt x="21570" y="0"/>
                    <a:pt x="29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2"/>
            <p:cNvSpPr txBox="1"/>
            <p:nvPr/>
          </p:nvSpPr>
          <p:spPr>
            <a:xfrm>
              <a:off x="0" y="-76200"/>
              <a:ext cx="3542363" cy="346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99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What do we need to add, what areas need to improve?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3"/>
          <p:cNvSpPr txBox="1"/>
          <p:nvPr/>
        </p:nvSpPr>
        <p:spPr>
          <a:xfrm>
            <a:off x="2279332" y="3635329"/>
            <a:ext cx="13729335" cy="1675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799">
                <a:solidFill>
                  <a:srgbClr val="B15F17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End of Expedition</a:t>
            </a:r>
            <a:endParaRPr/>
          </a:p>
        </p:txBody>
      </p:sp>
      <p:sp>
        <p:nvSpPr>
          <p:cNvPr id="658" name="Google Shape;658;p33"/>
          <p:cNvSpPr txBox="1"/>
          <p:nvPr/>
        </p:nvSpPr>
        <p:spPr>
          <a:xfrm>
            <a:off x="5075694" y="5553567"/>
            <a:ext cx="8136612" cy="589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your time &amp; participatiom!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5"/>
          <p:cNvGrpSpPr/>
          <p:nvPr/>
        </p:nvGrpSpPr>
        <p:grpSpPr>
          <a:xfrm>
            <a:off x="3516833" y="6015888"/>
            <a:ext cx="15878516" cy="6484823"/>
            <a:chOff x="0" y="0"/>
            <a:chExt cx="21171355" cy="8646431"/>
          </a:xfrm>
        </p:grpSpPr>
        <p:sp>
          <p:nvSpPr>
            <p:cNvPr id="161" name="Google Shape;161;p15"/>
            <p:cNvSpPr/>
            <p:nvPr/>
          </p:nvSpPr>
          <p:spPr>
            <a:xfrm rot="1603913">
              <a:off x="874794" y="1941719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672053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720535" y="0"/>
                  </a:lnTo>
                  <a:lnTo>
                    <a:pt x="6720535" y="54864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rot="2764364">
              <a:off x="8800316" y="1580016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5" y="0"/>
                  </a:lnTo>
                  <a:lnTo>
                    <a:pt x="672053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17501517" y="4837061"/>
              <a:ext cx="1430134" cy="448704"/>
            </a:xfrm>
            <a:custGeom>
              <a:rect b="b" l="l" r="r" t="t"/>
              <a:pathLst>
                <a:path extrusionOk="0" h="448704" w="1430134">
                  <a:moveTo>
                    <a:pt x="0" y="0"/>
                  </a:moveTo>
                  <a:lnTo>
                    <a:pt x="1430133" y="0"/>
                  </a:lnTo>
                  <a:lnTo>
                    <a:pt x="1430133" y="448705"/>
                  </a:lnTo>
                  <a:lnTo>
                    <a:pt x="0" y="4487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flipH="1" rot="10800000">
              <a:off x="18970714" y="4477330"/>
              <a:ext cx="2200641" cy="1944817"/>
            </a:xfrm>
            <a:custGeom>
              <a:rect b="b" l="l" r="r" t="t"/>
              <a:pathLst>
                <a:path extrusionOk="0" h="1944817" w="2200641">
                  <a:moveTo>
                    <a:pt x="0" y="1944817"/>
                  </a:moveTo>
                  <a:lnTo>
                    <a:pt x="2200642" y="1944817"/>
                  </a:lnTo>
                  <a:lnTo>
                    <a:pt x="2200642" y="0"/>
                  </a:lnTo>
                  <a:lnTo>
                    <a:pt x="0" y="0"/>
                  </a:lnTo>
                  <a:lnTo>
                    <a:pt x="0" y="1944817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13839602" y="468112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4" y="0"/>
                  </a:lnTo>
                  <a:lnTo>
                    <a:pt x="672053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 rot="-9144212">
              <a:off x="7219627" y="4779127"/>
              <a:ext cx="3756097" cy="3066341"/>
            </a:xfrm>
            <a:custGeom>
              <a:rect b="b" l="l" r="r" t="t"/>
              <a:pathLst>
                <a:path extrusionOk="0" h="3066341" w="3756097">
                  <a:moveTo>
                    <a:pt x="3756097" y="3066341"/>
                  </a:moveTo>
                  <a:lnTo>
                    <a:pt x="0" y="3066341"/>
                  </a:lnTo>
                  <a:lnTo>
                    <a:pt x="0" y="0"/>
                  </a:lnTo>
                  <a:lnTo>
                    <a:pt x="3756097" y="0"/>
                  </a:lnTo>
                  <a:lnTo>
                    <a:pt x="3756097" y="306634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5"/>
          <p:cNvSpPr/>
          <p:nvPr/>
        </p:nvSpPr>
        <p:spPr>
          <a:xfrm>
            <a:off x="9267441" y="8374625"/>
            <a:ext cx="987251" cy="1027049"/>
          </a:xfrm>
          <a:custGeom>
            <a:rect b="b" l="l" r="r" t="t"/>
            <a:pathLst>
              <a:path extrusionOk="0" h="1027049" w="987251">
                <a:moveTo>
                  <a:pt x="0" y="0"/>
                </a:moveTo>
                <a:lnTo>
                  <a:pt x="987251" y="0"/>
                </a:lnTo>
                <a:lnTo>
                  <a:pt x="987251" y="1027049"/>
                </a:lnTo>
                <a:lnTo>
                  <a:pt x="0" y="102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3726050" y="6731710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90" y="0"/>
                </a:lnTo>
                <a:lnTo>
                  <a:pt x="3249990" y="685453"/>
                </a:lnTo>
                <a:lnTo>
                  <a:pt x="0" y="68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15"/>
          <p:cNvGrpSpPr/>
          <p:nvPr/>
        </p:nvGrpSpPr>
        <p:grpSpPr>
          <a:xfrm>
            <a:off x="238900" y="399962"/>
            <a:ext cx="4813871" cy="727200"/>
            <a:chOff x="0" y="0"/>
            <a:chExt cx="6418495" cy="969600"/>
          </a:xfrm>
        </p:grpSpPr>
        <p:sp>
          <p:nvSpPr>
            <p:cNvPr id="170" name="Google Shape;170;p15"/>
            <p:cNvSpPr txBox="1"/>
            <p:nvPr/>
          </p:nvSpPr>
          <p:spPr>
            <a:xfrm>
              <a:off x="0" y="0"/>
              <a:ext cx="6418495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59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From the Silk Roads, to London, to my School Library &amp; Beyond</a:t>
              </a:r>
              <a:endParaRPr/>
            </a:p>
          </p:txBody>
        </p:sp>
        <p:sp>
          <p:nvSpPr>
            <p:cNvPr id="171" name="Google Shape;171;p15"/>
            <p:cNvSpPr txBox="1"/>
            <p:nvPr/>
          </p:nvSpPr>
          <p:spPr>
            <a:xfrm>
              <a:off x="814548" y="774320"/>
              <a:ext cx="4515235" cy="19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17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Join me on this journey!</a:t>
              </a:r>
              <a:endParaRPr/>
            </a:p>
          </p:txBody>
        </p:sp>
      </p:grpSp>
      <p:sp>
        <p:nvSpPr>
          <p:cNvPr id="172" name="Google Shape;172;p15"/>
          <p:cNvSpPr/>
          <p:nvPr/>
        </p:nvSpPr>
        <p:spPr>
          <a:xfrm>
            <a:off x="564833" y="2303332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0" y="3485713"/>
            <a:ext cx="18288000" cy="3040380"/>
          </a:xfrm>
          <a:custGeom>
            <a:rect b="b" l="l" r="r" t="t"/>
            <a:pathLst>
              <a:path extrusionOk="0"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 flipH="1" rot="8374574">
            <a:off x="3538369" y="5448266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527075"/>
                </a:moveTo>
                <a:lnTo>
                  <a:pt x="1251216" y="527075"/>
                </a:lnTo>
                <a:lnTo>
                  <a:pt x="1251216" y="0"/>
                </a:lnTo>
                <a:lnTo>
                  <a:pt x="0" y="0"/>
                </a:lnTo>
                <a:lnTo>
                  <a:pt x="0" y="527075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 flipH="1">
            <a:off x="6712123" y="2761194"/>
            <a:ext cx="2303542" cy="581644"/>
          </a:xfrm>
          <a:custGeom>
            <a:rect b="b" l="l" r="r" t="t"/>
            <a:pathLst>
              <a:path extrusionOk="0" h="581644" w="2303542">
                <a:moveTo>
                  <a:pt x="2303542" y="0"/>
                </a:moveTo>
                <a:lnTo>
                  <a:pt x="0" y="0"/>
                </a:lnTo>
                <a:lnTo>
                  <a:pt x="0" y="581644"/>
                </a:lnTo>
                <a:lnTo>
                  <a:pt x="2303542" y="581644"/>
                </a:lnTo>
                <a:lnTo>
                  <a:pt x="2303542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38888" y="3669794"/>
            <a:ext cx="1144567" cy="1110230"/>
          </a:xfrm>
          <a:custGeom>
            <a:rect b="b" l="l" r="r" t="t"/>
            <a:pathLst>
              <a:path extrusionOk="0" h="1110230" w="1144567">
                <a:moveTo>
                  <a:pt x="0" y="0"/>
                </a:moveTo>
                <a:lnTo>
                  <a:pt x="1144568" y="0"/>
                </a:lnTo>
                <a:lnTo>
                  <a:pt x="1144568" y="1110230"/>
                </a:lnTo>
                <a:lnTo>
                  <a:pt x="0" y="11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821309" y="2779676"/>
            <a:ext cx="1187362" cy="970174"/>
          </a:xfrm>
          <a:custGeom>
            <a:rect b="b" l="l" r="r" t="t"/>
            <a:pathLst>
              <a:path extrusionOk="0" h="970174" w="1187362">
                <a:moveTo>
                  <a:pt x="0" y="0"/>
                </a:moveTo>
                <a:lnTo>
                  <a:pt x="1187362" y="0"/>
                </a:lnTo>
                <a:lnTo>
                  <a:pt x="1187362" y="970173"/>
                </a:lnTo>
                <a:lnTo>
                  <a:pt x="0" y="97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108213" y="4569005"/>
            <a:ext cx="1075245" cy="1221870"/>
          </a:xfrm>
          <a:custGeom>
            <a:rect b="b" l="l" r="r" t="t"/>
            <a:pathLst>
              <a:path extrusionOk="0" h="1221870" w="1075245">
                <a:moveTo>
                  <a:pt x="0" y="0"/>
                </a:moveTo>
                <a:lnTo>
                  <a:pt x="1075245" y="0"/>
                </a:lnTo>
                <a:lnTo>
                  <a:pt x="1075245" y="1221869"/>
                </a:lnTo>
                <a:lnTo>
                  <a:pt x="0" y="122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15056573" y="3659252"/>
            <a:ext cx="1049477" cy="938407"/>
          </a:xfrm>
          <a:custGeom>
            <a:rect b="b" l="l" r="r" t="t"/>
            <a:pathLst>
              <a:path extrusionOk="0" h="938407" w="1049477">
                <a:moveTo>
                  <a:pt x="0" y="0"/>
                </a:moveTo>
                <a:lnTo>
                  <a:pt x="1049476" y="0"/>
                </a:lnTo>
                <a:lnTo>
                  <a:pt x="1049476" y="938407"/>
                </a:lnTo>
                <a:lnTo>
                  <a:pt x="0" y="93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4832617" y="2779676"/>
            <a:ext cx="991028" cy="1065622"/>
          </a:xfrm>
          <a:custGeom>
            <a:rect b="b" l="l" r="r" t="t"/>
            <a:pathLst>
              <a:path extrusionOk="0" h="1065622" w="991028">
                <a:moveTo>
                  <a:pt x="0" y="0"/>
                </a:moveTo>
                <a:lnTo>
                  <a:pt x="991029" y="0"/>
                </a:lnTo>
                <a:lnTo>
                  <a:pt x="991029" y="1065622"/>
                </a:lnTo>
                <a:lnTo>
                  <a:pt x="0" y="1065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12538412" y="4128456"/>
            <a:ext cx="901852" cy="747410"/>
          </a:xfrm>
          <a:custGeom>
            <a:rect b="b" l="l" r="r" t="t"/>
            <a:pathLst>
              <a:path extrusionOk="0" h="747410" w="901852">
                <a:moveTo>
                  <a:pt x="0" y="0"/>
                </a:moveTo>
                <a:lnTo>
                  <a:pt x="901852" y="0"/>
                </a:lnTo>
                <a:lnTo>
                  <a:pt x="901852" y="747409"/>
                </a:lnTo>
                <a:lnTo>
                  <a:pt x="0" y="747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 rot="-119504">
            <a:off x="12133534" y="4970304"/>
            <a:ext cx="1109188" cy="343868"/>
          </a:xfrm>
          <a:custGeom>
            <a:rect b="b" l="l" r="r" t="t"/>
            <a:pathLst>
              <a:path extrusionOk="0" h="343868" w="1109188">
                <a:moveTo>
                  <a:pt x="0" y="0"/>
                </a:moveTo>
                <a:lnTo>
                  <a:pt x="1109188" y="0"/>
                </a:lnTo>
                <a:lnTo>
                  <a:pt x="1109188" y="343867"/>
                </a:lnTo>
                <a:lnTo>
                  <a:pt x="0" y="343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-1137" l="0" r="0" t="-1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13248362" y="4435518"/>
            <a:ext cx="645182" cy="761481"/>
          </a:xfrm>
          <a:custGeom>
            <a:rect b="b" l="l" r="r" t="t"/>
            <a:pathLst>
              <a:path extrusionOk="0" h="761481" w="645182">
                <a:moveTo>
                  <a:pt x="0" y="0"/>
                </a:moveTo>
                <a:lnTo>
                  <a:pt x="645182" y="0"/>
                </a:lnTo>
                <a:lnTo>
                  <a:pt x="645182" y="761481"/>
                </a:lnTo>
                <a:lnTo>
                  <a:pt x="0" y="76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 rot="3193053">
            <a:off x="6036059" y="490172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14256753" y="5062299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186" name="Google Shape;186;p15"/>
          <p:cNvSpPr/>
          <p:nvPr/>
        </p:nvSpPr>
        <p:spPr>
          <a:xfrm rot="-1602307">
            <a:off x="8518392" y="5235777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 rot="3159689">
            <a:off x="11264545" y="4933461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/>
          <p:nvPr/>
        </p:nvSpPr>
        <p:spPr>
          <a:xfrm rot="-1156083">
            <a:off x="13688287" y="457786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7180864" y="4136693"/>
            <a:ext cx="1277158" cy="1277158"/>
          </a:xfrm>
          <a:custGeom>
            <a:rect b="b" l="l" r="r" t="t"/>
            <a:pathLst>
              <a:path extrusionOk="0" h="1277158" w="1277158">
                <a:moveTo>
                  <a:pt x="0" y="0"/>
                </a:moveTo>
                <a:lnTo>
                  <a:pt x="1277157" y="0"/>
                </a:lnTo>
                <a:lnTo>
                  <a:pt x="1277157" y="1277158"/>
                </a:lnTo>
                <a:lnTo>
                  <a:pt x="0" y="127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3939938" y="6269454"/>
            <a:ext cx="2623921" cy="782405"/>
          </a:xfrm>
          <a:custGeom>
            <a:rect b="b" l="l" r="r" t="t"/>
            <a:pathLst>
              <a:path extrusionOk="0" h="782405" w="2623921">
                <a:moveTo>
                  <a:pt x="0" y="0"/>
                </a:moveTo>
                <a:lnTo>
                  <a:pt x="2623921" y="0"/>
                </a:lnTo>
                <a:lnTo>
                  <a:pt x="2623921" y="782405"/>
                </a:lnTo>
                <a:lnTo>
                  <a:pt x="0" y="78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/>
          <p:nvPr/>
        </p:nvSpPr>
        <p:spPr>
          <a:xfrm>
            <a:off x="11945959" y="2657386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89" y="0"/>
                </a:lnTo>
                <a:lnTo>
                  <a:pt x="3249989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 flipH="1">
            <a:off x="12258993" y="2208008"/>
            <a:ext cx="2623921" cy="782405"/>
          </a:xfrm>
          <a:custGeom>
            <a:rect b="b" l="l" r="r" t="t"/>
            <a:pathLst>
              <a:path extrusionOk="0" h="782405" w="2623921">
                <a:moveTo>
                  <a:pt x="2623921" y="0"/>
                </a:moveTo>
                <a:lnTo>
                  <a:pt x="0" y="0"/>
                </a:lnTo>
                <a:lnTo>
                  <a:pt x="0" y="782405"/>
                </a:lnTo>
                <a:lnTo>
                  <a:pt x="2623921" y="782405"/>
                </a:lnTo>
                <a:lnTo>
                  <a:pt x="2623921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66307" y="5627019"/>
            <a:ext cx="1651487" cy="163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>
            <a:off x="2333026" y="5902720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7580714" y="547041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94056" y="2722526"/>
            <a:ext cx="217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5069107" y="3902796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10155965" y="3704931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12730313" y="538256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15322286" y="4627154"/>
            <a:ext cx="518049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4003574" y="4352709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Acquired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1267493" y="631543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6494885" y="5958738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9015665" y="4167759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Objectives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11664780" y="5837654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 b="0" l="621" r="622" t="5191"/>
          <a:stretch/>
        </p:blipFill>
        <p:spPr>
          <a:xfrm>
            <a:off x="6169277" y="439742"/>
            <a:ext cx="6254246" cy="338852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/>
          <p:nvPr/>
        </p:nvSpPr>
        <p:spPr>
          <a:xfrm>
            <a:off x="7282077" y="1613114"/>
            <a:ext cx="4028645" cy="1041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6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grpSp>
        <p:nvGrpSpPr>
          <p:cNvPr id="212" name="Google Shape;212;p16"/>
          <p:cNvGrpSpPr/>
          <p:nvPr/>
        </p:nvGrpSpPr>
        <p:grpSpPr>
          <a:xfrm>
            <a:off x="2820089" y="7295158"/>
            <a:ext cx="13005671" cy="1167005"/>
            <a:chOff x="0" y="-76200"/>
            <a:chExt cx="3425362" cy="307360"/>
          </a:xfrm>
        </p:grpSpPr>
        <p:sp>
          <p:nvSpPr>
            <p:cNvPr id="213" name="Google Shape;213;p16"/>
            <p:cNvSpPr/>
            <p:nvPr/>
          </p:nvSpPr>
          <p:spPr>
            <a:xfrm>
              <a:off x="0" y="0"/>
              <a:ext cx="3425362" cy="231160"/>
            </a:xfrm>
            <a:custGeom>
              <a:rect b="b" l="l" r="r" t="t"/>
              <a:pathLst>
                <a:path extrusionOk="0" h="231160" w="3425362">
                  <a:moveTo>
                    <a:pt x="30359" y="0"/>
                  </a:moveTo>
                  <a:lnTo>
                    <a:pt x="3395003" y="0"/>
                  </a:lnTo>
                  <a:cubicBezTo>
                    <a:pt x="3411770" y="0"/>
                    <a:pt x="3425362" y="13592"/>
                    <a:pt x="3425362" y="30359"/>
                  </a:cubicBezTo>
                  <a:lnTo>
                    <a:pt x="3425362" y="200801"/>
                  </a:lnTo>
                  <a:cubicBezTo>
                    <a:pt x="3425362" y="208852"/>
                    <a:pt x="3422163" y="216574"/>
                    <a:pt x="3416470" y="222268"/>
                  </a:cubicBezTo>
                  <a:cubicBezTo>
                    <a:pt x="3410777" y="227961"/>
                    <a:pt x="3403055" y="231160"/>
                    <a:pt x="3395003" y="231160"/>
                  </a:cubicBezTo>
                  <a:lnTo>
                    <a:pt x="30359" y="231160"/>
                  </a:lnTo>
                  <a:cubicBezTo>
                    <a:pt x="22307" y="231160"/>
                    <a:pt x="14585" y="227961"/>
                    <a:pt x="8892" y="222268"/>
                  </a:cubicBezTo>
                  <a:cubicBezTo>
                    <a:pt x="3199" y="216574"/>
                    <a:pt x="0" y="208852"/>
                    <a:pt x="0" y="200801"/>
                  </a:cubicBezTo>
                  <a:lnTo>
                    <a:pt x="0" y="30359"/>
                  </a:lnTo>
                  <a:cubicBezTo>
                    <a:pt x="0" y="13592"/>
                    <a:pt x="13592" y="0"/>
                    <a:pt x="303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0" y="-76200"/>
              <a:ext cx="3425362" cy="307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(Lesson adapted for History/Social Studies class simulation)</a:t>
              </a: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193409" y="4267112"/>
            <a:ext cx="17901182" cy="2587727"/>
            <a:chOff x="0" y="0"/>
            <a:chExt cx="23868243" cy="3450302"/>
          </a:xfrm>
        </p:grpSpPr>
        <p:sp>
          <p:nvSpPr>
            <p:cNvPr id="216" name="Google Shape;216;p16"/>
            <p:cNvSpPr txBox="1"/>
            <p:nvPr/>
          </p:nvSpPr>
          <p:spPr>
            <a:xfrm>
              <a:off x="22156" y="0"/>
              <a:ext cx="23846087" cy="1664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197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PAPER ON THE SILK ROAD</a:t>
              </a:r>
              <a:endParaRPr/>
            </a:p>
          </p:txBody>
        </p:sp>
        <p:sp>
          <p:nvSpPr>
            <p:cNvPr id="217" name="Google Shape;217;p16"/>
            <p:cNvSpPr txBox="1"/>
            <p:nvPr/>
          </p:nvSpPr>
          <p:spPr>
            <a:xfrm>
              <a:off x="0" y="2013931"/>
              <a:ext cx="23846087" cy="1436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3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How a Propitious New Technology Accelerated Cross-Cultural Connections &amp; Information Accessibility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7"/>
          <p:cNvGrpSpPr/>
          <p:nvPr/>
        </p:nvGrpSpPr>
        <p:grpSpPr>
          <a:xfrm>
            <a:off x="3092385" y="562701"/>
            <a:ext cx="12103231" cy="1749597"/>
            <a:chOff x="0" y="0"/>
            <a:chExt cx="16137641" cy="2332796"/>
          </a:xfrm>
        </p:grpSpPr>
        <p:sp>
          <p:nvSpPr>
            <p:cNvPr id="223" name="Google Shape;223;p17"/>
            <p:cNvSpPr txBox="1"/>
            <p:nvPr/>
          </p:nvSpPr>
          <p:spPr>
            <a:xfrm>
              <a:off x="14980" y="0"/>
              <a:ext cx="16122661" cy="1125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542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PAPER ON THE SILK ROAD</a:t>
              </a:r>
              <a:endParaRPr/>
            </a:p>
          </p:txBody>
        </p:sp>
        <p:sp>
          <p:nvSpPr>
            <p:cNvPr id="224" name="Google Shape;224;p17"/>
            <p:cNvSpPr txBox="1"/>
            <p:nvPr/>
          </p:nvSpPr>
          <p:spPr>
            <a:xfrm>
              <a:off x="0" y="1361106"/>
              <a:ext cx="16122661" cy="97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How a Propitious New Technology Accelerated Cross-Cultural Connections &amp; Information Accessibility</a:t>
              </a:r>
              <a:endParaRPr/>
            </a:p>
          </p:txBody>
        </p:sp>
      </p:grpSp>
      <p:sp>
        <p:nvSpPr>
          <p:cNvPr id="225" name="Google Shape;225;p17"/>
          <p:cNvSpPr/>
          <p:nvPr/>
        </p:nvSpPr>
        <p:spPr>
          <a:xfrm>
            <a:off x="1882428" y="2942224"/>
            <a:ext cx="5538900" cy="6145240"/>
          </a:xfrm>
          <a:custGeom>
            <a:rect b="b" l="l" r="r" t="t"/>
            <a:pathLst>
              <a:path extrusionOk="0" h="6145240" w="5538900">
                <a:moveTo>
                  <a:pt x="0" y="0"/>
                </a:moveTo>
                <a:lnTo>
                  <a:pt x="5538900" y="0"/>
                </a:lnTo>
                <a:lnTo>
                  <a:pt x="5538900" y="6145240"/>
                </a:lnTo>
                <a:lnTo>
                  <a:pt x="0" y="6145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248" l="0" r="0" t="-41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7"/>
          <p:cNvSpPr/>
          <p:nvPr/>
        </p:nvSpPr>
        <p:spPr>
          <a:xfrm rot="4090329">
            <a:off x="2248811" y="3113007"/>
            <a:ext cx="2054852" cy="937526"/>
          </a:xfrm>
          <a:custGeom>
            <a:rect b="b" l="l" r="r" t="t"/>
            <a:pathLst>
              <a:path extrusionOk="0" h="937526" w="2054852">
                <a:moveTo>
                  <a:pt x="0" y="0"/>
                </a:moveTo>
                <a:lnTo>
                  <a:pt x="2054852" y="0"/>
                </a:lnTo>
                <a:lnTo>
                  <a:pt x="2054852" y="937526"/>
                </a:lnTo>
                <a:lnTo>
                  <a:pt x="0" y="937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7"/>
          <p:cNvGrpSpPr/>
          <p:nvPr/>
        </p:nvGrpSpPr>
        <p:grpSpPr>
          <a:xfrm>
            <a:off x="2459065" y="1688199"/>
            <a:ext cx="1020877" cy="995040"/>
            <a:chOff x="0" y="-66675"/>
            <a:chExt cx="268873" cy="262068"/>
          </a:xfrm>
        </p:grpSpPr>
        <p:sp>
          <p:nvSpPr>
            <p:cNvPr id="228" name="Google Shape;228;p17"/>
            <p:cNvSpPr/>
            <p:nvPr/>
          </p:nvSpPr>
          <p:spPr>
            <a:xfrm>
              <a:off x="0" y="0"/>
              <a:ext cx="268873" cy="195393"/>
            </a:xfrm>
            <a:custGeom>
              <a:rect b="b" l="l" r="r" t="t"/>
              <a:pathLst>
                <a:path extrusionOk="0" h="195393" w="268873">
                  <a:moveTo>
                    <a:pt x="97697" y="0"/>
                  </a:moveTo>
                  <a:lnTo>
                    <a:pt x="171176" y="0"/>
                  </a:lnTo>
                  <a:cubicBezTo>
                    <a:pt x="225133" y="0"/>
                    <a:pt x="268873" y="43740"/>
                    <a:pt x="268873" y="97697"/>
                  </a:cubicBezTo>
                  <a:lnTo>
                    <a:pt x="268873" y="97697"/>
                  </a:lnTo>
                  <a:cubicBezTo>
                    <a:pt x="268873" y="151653"/>
                    <a:pt x="225133" y="195393"/>
                    <a:pt x="171176" y="195393"/>
                  </a:cubicBezTo>
                  <a:lnTo>
                    <a:pt x="97697" y="195393"/>
                  </a:lnTo>
                  <a:cubicBezTo>
                    <a:pt x="43740" y="195393"/>
                    <a:pt x="0" y="151653"/>
                    <a:pt x="0" y="97697"/>
                  </a:cubicBezTo>
                  <a:lnTo>
                    <a:pt x="0" y="97697"/>
                  </a:lnTo>
                  <a:cubicBezTo>
                    <a:pt x="0" y="43740"/>
                    <a:pt x="43740" y="0"/>
                    <a:pt x="97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0" y="-66675"/>
              <a:ext cx="268873" cy="262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</a:t>
              </a:r>
              <a:endParaRPr/>
            </a:p>
          </p:txBody>
        </p:sp>
      </p:grpSp>
      <p:grpSp>
        <p:nvGrpSpPr>
          <p:cNvPr id="230" name="Google Shape;230;p17"/>
          <p:cNvGrpSpPr/>
          <p:nvPr/>
        </p:nvGrpSpPr>
        <p:grpSpPr>
          <a:xfrm>
            <a:off x="8091276" y="2481509"/>
            <a:ext cx="7606897" cy="4281165"/>
            <a:chOff x="0" y="-66675"/>
            <a:chExt cx="2003463" cy="1127550"/>
          </a:xfrm>
        </p:grpSpPr>
        <p:sp>
          <p:nvSpPr>
            <p:cNvPr id="231" name="Google Shape;231;p17"/>
            <p:cNvSpPr/>
            <p:nvPr/>
          </p:nvSpPr>
          <p:spPr>
            <a:xfrm>
              <a:off x="0" y="0"/>
              <a:ext cx="2003463" cy="1060875"/>
            </a:xfrm>
            <a:custGeom>
              <a:rect b="b" l="l" r="r" t="t"/>
              <a:pathLst>
                <a:path extrusionOk="0" h="1060875" w="2003463">
                  <a:moveTo>
                    <a:pt x="51905" y="0"/>
                  </a:moveTo>
                  <a:lnTo>
                    <a:pt x="1951557" y="0"/>
                  </a:lnTo>
                  <a:cubicBezTo>
                    <a:pt x="1965323" y="0"/>
                    <a:pt x="1978526" y="5469"/>
                    <a:pt x="1988260" y="15203"/>
                  </a:cubicBezTo>
                  <a:cubicBezTo>
                    <a:pt x="1997994" y="24937"/>
                    <a:pt x="2003463" y="38139"/>
                    <a:pt x="2003463" y="51905"/>
                  </a:cubicBezTo>
                  <a:lnTo>
                    <a:pt x="2003463" y="1008969"/>
                  </a:lnTo>
                  <a:cubicBezTo>
                    <a:pt x="2003463" y="1022735"/>
                    <a:pt x="1997994" y="1035938"/>
                    <a:pt x="1988260" y="1045672"/>
                  </a:cubicBezTo>
                  <a:cubicBezTo>
                    <a:pt x="1978526" y="1055406"/>
                    <a:pt x="1965323" y="1060875"/>
                    <a:pt x="1951557" y="1060875"/>
                  </a:cubicBezTo>
                  <a:lnTo>
                    <a:pt x="51905" y="1060875"/>
                  </a:lnTo>
                  <a:cubicBezTo>
                    <a:pt x="38139" y="1060875"/>
                    <a:pt x="24937" y="1055406"/>
                    <a:pt x="15203" y="1045672"/>
                  </a:cubicBezTo>
                  <a:cubicBezTo>
                    <a:pt x="5469" y="1035938"/>
                    <a:pt x="0" y="1022735"/>
                    <a:pt x="0" y="1008969"/>
                  </a:cubicBezTo>
                  <a:lnTo>
                    <a:pt x="0" y="51905"/>
                  </a:lnTo>
                  <a:cubicBezTo>
                    <a:pt x="0" y="38139"/>
                    <a:pt x="5469" y="24937"/>
                    <a:pt x="15203" y="15203"/>
                  </a:cubicBezTo>
                  <a:cubicBezTo>
                    <a:pt x="24937" y="5469"/>
                    <a:pt x="38139" y="0"/>
                    <a:pt x="51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 txBox="1"/>
            <p:nvPr/>
          </p:nvSpPr>
          <p:spPr>
            <a:xfrm>
              <a:off x="0" y="-66675"/>
              <a:ext cx="2003463" cy="112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“I am a scribe, I’m looking for: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the best tools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the best method and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the best material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use to spread my precious knowledge with the world.”</a:t>
              </a:r>
              <a:endParaRPr/>
            </a:p>
          </p:txBody>
        </p:sp>
      </p:grpSp>
      <p:grpSp>
        <p:nvGrpSpPr>
          <p:cNvPr id="233" name="Google Shape;233;p17"/>
          <p:cNvGrpSpPr/>
          <p:nvPr/>
        </p:nvGrpSpPr>
        <p:grpSpPr>
          <a:xfrm>
            <a:off x="7921399" y="6350055"/>
            <a:ext cx="7606897" cy="1498951"/>
            <a:chOff x="0" y="-66675"/>
            <a:chExt cx="2003463" cy="394785"/>
          </a:xfrm>
        </p:grpSpPr>
        <p:sp>
          <p:nvSpPr>
            <p:cNvPr id="234" name="Google Shape;234;p17"/>
            <p:cNvSpPr/>
            <p:nvPr/>
          </p:nvSpPr>
          <p:spPr>
            <a:xfrm>
              <a:off x="0" y="0"/>
              <a:ext cx="2003463" cy="328110"/>
            </a:xfrm>
            <a:custGeom>
              <a:rect b="b" l="l" r="r" t="t"/>
              <a:pathLst>
                <a:path extrusionOk="0" h="328110" w="2003463">
                  <a:moveTo>
                    <a:pt x="51905" y="0"/>
                  </a:moveTo>
                  <a:lnTo>
                    <a:pt x="1951557" y="0"/>
                  </a:lnTo>
                  <a:cubicBezTo>
                    <a:pt x="1965323" y="0"/>
                    <a:pt x="1978526" y="5469"/>
                    <a:pt x="1988260" y="15203"/>
                  </a:cubicBezTo>
                  <a:cubicBezTo>
                    <a:pt x="1997994" y="24937"/>
                    <a:pt x="2003463" y="38139"/>
                    <a:pt x="2003463" y="51905"/>
                  </a:cubicBezTo>
                  <a:lnTo>
                    <a:pt x="2003463" y="276205"/>
                  </a:lnTo>
                  <a:cubicBezTo>
                    <a:pt x="2003463" y="289971"/>
                    <a:pt x="1997994" y="303173"/>
                    <a:pt x="1988260" y="312908"/>
                  </a:cubicBezTo>
                  <a:cubicBezTo>
                    <a:pt x="1978526" y="322642"/>
                    <a:pt x="1965323" y="328110"/>
                    <a:pt x="1951557" y="328110"/>
                  </a:cubicBezTo>
                  <a:lnTo>
                    <a:pt x="51905" y="328110"/>
                  </a:lnTo>
                  <a:cubicBezTo>
                    <a:pt x="38139" y="328110"/>
                    <a:pt x="24937" y="322642"/>
                    <a:pt x="15203" y="312908"/>
                  </a:cubicBezTo>
                  <a:cubicBezTo>
                    <a:pt x="5469" y="303173"/>
                    <a:pt x="0" y="289971"/>
                    <a:pt x="0" y="276205"/>
                  </a:cubicBezTo>
                  <a:lnTo>
                    <a:pt x="0" y="51905"/>
                  </a:lnTo>
                  <a:cubicBezTo>
                    <a:pt x="0" y="38139"/>
                    <a:pt x="5469" y="24937"/>
                    <a:pt x="15203" y="15203"/>
                  </a:cubicBezTo>
                  <a:cubicBezTo>
                    <a:pt x="24937" y="5469"/>
                    <a:pt x="38139" y="0"/>
                    <a:pt x="51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0" y="-66675"/>
              <a:ext cx="2003463" cy="394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Everyone will have access to basic household items and resources.</a:t>
              </a:r>
              <a:endParaRPr/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7921399" y="7786356"/>
            <a:ext cx="8465163" cy="1613356"/>
            <a:chOff x="0" y="-57150"/>
            <a:chExt cx="2229508" cy="424917"/>
          </a:xfrm>
        </p:grpSpPr>
        <p:sp>
          <p:nvSpPr>
            <p:cNvPr id="237" name="Google Shape;237;p17"/>
            <p:cNvSpPr/>
            <p:nvPr/>
          </p:nvSpPr>
          <p:spPr>
            <a:xfrm>
              <a:off x="0" y="0"/>
              <a:ext cx="2229508" cy="367767"/>
            </a:xfrm>
            <a:custGeom>
              <a:rect b="b" l="l" r="r" t="t"/>
              <a:pathLst>
                <a:path extrusionOk="0" h="367767" w="2229508">
                  <a:moveTo>
                    <a:pt x="46643" y="0"/>
                  </a:moveTo>
                  <a:lnTo>
                    <a:pt x="2182865" y="0"/>
                  </a:lnTo>
                  <a:cubicBezTo>
                    <a:pt x="2195236" y="0"/>
                    <a:pt x="2207100" y="4914"/>
                    <a:pt x="2215847" y="13661"/>
                  </a:cubicBezTo>
                  <a:cubicBezTo>
                    <a:pt x="2224594" y="22409"/>
                    <a:pt x="2229508" y="34272"/>
                    <a:pt x="2229508" y="46643"/>
                  </a:cubicBezTo>
                  <a:lnTo>
                    <a:pt x="2229508" y="321124"/>
                  </a:lnTo>
                  <a:cubicBezTo>
                    <a:pt x="2229508" y="333495"/>
                    <a:pt x="2224594" y="345358"/>
                    <a:pt x="2215847" y="354106"/>
                  </a:cubicBezTo>
                  <a:cubicBezTo>
                    <a:pt x="2207100" y="362853"/>
                    <a:pt x="2195236" y="367767"/>
                    <a:pt x="2182865" y="367767"/>
                  </a:cubicBezTo>
                  <a:lnTo>
                    <a:pt x="46643" y="367767"/>
                  </a:lnTo>
                  <a:cubicBezTo>
                    <a:pt x="34272" y="367767"/>
                    <a:pt x="22409" y="362853"/>
                    <a:pt x="13661" y="354106"/>
                  </a:cubicBezTo>
                  <a:cubicBezTo>
                    <a:pt x="4914" y="345358"/>
                    <a:pt x="0" y="333495"/>
                    <a:pt x="0" y="321124"/>
                  </a:cubicBezTo>
                  <a:lnTo>
                    <a:pt x="0" y="46643"/>
                  </a:lnTo>
                  <a:cubicBezTo>
                    <a:pt x="0" y="34272"/>
                    <a:pt x="4914" y="22409"/>
                    <a:pt x="13661" y="13661"/>
                  </a:cubicBezTo>
                  <a:cubicBezTo>
                    <a:pt x="22409" y="4914"/>
                    <a:pt x="34272" y="0"/>
                    <a:pt x="466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0" y="-57150"/>
              <a:ext cx="2229508" cy="42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Student research questions: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would an 11th Century home near Dunhuang look like?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Where would I find this information?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8"/>
          <p:cNvGrpSpPr/>
          <p:nvPr/>
        </p:nvGrpSpPr>
        <p:grpSpPr>
          <a:xfrm>
            <a:off x="3516833" y="6015888"/>
            <a:ext cx="15878516" cy="6484823"/>
            <a:chOff x="0" y="0"/>
            <a:chExt cx="21171355" cy="8646431"/>
          </a:xfrm>
        </p:grpSpPr>
        <p:sp>
          <p:nvSpPr>
            <p:cNvPr id="248" name="Google Shape;248;p18"/>
            <p:cNvSpPr/>
            <p:nvPr/>
          </p:nvSpPr>
          <p:spPr>
            <a:xfrm rot="1603913">
              <a:off x="874794" y="1941719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672053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720535" y="0"/>
                  </a:lnTo>
                  <a:lnTo>
                    <a:pt x="6720535" y="54864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 rot="2764364">
              <a:off x="8800316" y="1580016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5" y="0"/>
                  </a:lnTo>
                  <a:lnTo>
                    <a:pt x="672053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17501517" y="4837061"/>
              <a:ext cx="1430134" cy="448704"/>
            </a:xfrm>
            <a:custGeom>
              <a:rect b="b" l="l" r="r" t="t"/>
              <a:pathLst>
                <a:path extrusionOk="0" h="448704" w="1430134">
                  <a:moveTo>
                    <a:pt x="0" y="0"/>
                  </a:moveTo>
                  <a:lnTo>
                    <a:pt x="1430133" y="0"/>
                  </a:lnTo>
                  <a:lnTo>
                    <a:pt x="1430133" y="448705"/>
                  </a:lnTo>
                  <a:lnTo>
                    <a:pt x="0" y="4487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 flipH="1" rot="10800000">
              <a:off x="18970714" y="4477330"/>
              <a:ext cx="2200641" cy="1944817"/>
            </a:xfrm>
            <a:custGeom>
              <a:rect b="b" l="l" r="r" t="t"/>
              <a:pathLst>
                <a:path extrusionOk="0" h="1944817" w="2200641">
                  <a:moveTo>
                    <a:pt x="0" y="1944817"/>
                  </a:moveTo>
                  <a:lnTo>
                    <a:pt x="2200642" y="1944817"/>
                  </a:lnTo>
                  <a:lnTo>
                    <a:pt x="2200642" y="0"/>
                  </a:lnTo>
                  <a:lnTo>
                    <a:pt x="0" y="0"/>
                  </a:lnTo>
                  <a:lnTo>
                    <a:pt x="0" y="1944817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13839602" y="468112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4" y="0"/>
                  </a:lnTo>
                  <a:lnTo>
                    <a:pt x="672053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 rot="-9144212">
              <a:off x="7219627" y="4779127"/>
              <a:ext cx="3756097" cy="3066341"/>
            </a:xfrm>
            <a:custGeom>
              <a:rect b="b" l="l" r="r" t="t"/>
              <a:pathLst>
                <a:path extrusionOk="0" h="3066341" w="3756097">
                  <a:moveTo>
                    <a:pt x="3756097" y="3066341"/>
                  </a:moveTo>
                  <a:lnTo>
                    <a:pt x="0" y="3066341"/>
                  </a:lnTo>
                  <a:lnTo>
                    <a:pt x="0" y="0"/>
                  </a:lnTo>
                  <a:lnTo>
                    <a:pt x="3756097" y="0"/>
                  </a:lnTo>
                  <a:lnTo>
                    <a:pt x="3756097" y="306634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8"/>
          <p:cNvSpPr/>
          <p:nvPr/>
        </p:nvSpPr>
        <p:spPr>
          <a:xfrm>
            <a:off x="9267441" y="8374625"/>
            <a:ext cx="987251" cy="1027049"/>
          </a:xfrm>
          <a:custGeom>
            <a:rect b="b" l="l" r="r" t="t"/>
            <a:pathLst>
              <a:path extrusionOk="0" h="1027049" w="987251">
                <a:moveTo>
                  <a:pt x="0" y="0"/>
                </a:moveTo>
                <a:lnTo>
                  <a:pt x="987251" y="0"/>
                </a:lnTo>
                <a:lnTo>
                  <a:pt x="987251" y="1027049"/>
                </a:lnTo>
                <a:lnTo>
                  <a:pt x="0" y="102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3726050" y="6731710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90" y="0"/>
                </a:lnTo>
                <a:lnTo>
                  <a:pt x="3249990" y="685453"/>
                </a:lnTo>
                <a:lnTo>
                  <a:pt x="0" y="68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p18"/>
          <p:cNvGrpSpPr/>
          <p:nvPr/>
        </p:nvGrpSpPr>
        <p:grpSpPr>
          <a:xfrm>
            <a:off x="238900" y="399962"/>
            <a:ext cx="4813871" cy="727200"/>
            <a:chOff x="0" y="0"/>
            <a:chExt cx="6418495" cy="969600"/>
          </a:xfrm>
        </p:grpSpPr>
        <p:sp>
          <p:nvSpPr>
            <p:cNvPr id="257" name="Google Shape;257;p18"/>
            <p:cNvSpPr txBox="1"/>
            <p:nvPr/>
          </p:nvSpPr>
          <p:spPr>
            <a:xfrm>
              <a:off x="0" y="0"/>
              <a:ext cx="6418495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59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From the Silk Roads, to London, to my School Library &amp; Beyond</a:t>
              </a:r>
              <a:endParaRPr/>
            </a:p>
          </p:txBody>
        </p:sp>
        <p:sp>
          <p:nvSpPr>
            <p:cNvPr id="258" name="Google Shape;258;p18"/>
            <p:cNvSpPr txBox="1"/>
            <p:nvPr/>
          </p:nvSpPr>
          <p:spPr>
            <a:xfrm>
              <a:off x="814548" y="774320"/>
              <a:ext cx="4515235" cy="19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17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Join me on this journey!</a:t>
              </a:r>
              <a:endParaRPr/>
            </a:p>
          </p:txBody>
        </p:sp>
      </p:grpSp>
      <p:sp>
        <p:nvSpPr>
          <p:cNvPr id="259" name="Google Shape;259;p18"/>
          <p:cNvSpPr/>
          <p:nvPr/>
        </p:nvSpPr>
        <p:spPr>
          <a:xfrm>
            <a:off x="564833" y="2303332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981985" y="6015888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3" y="0"/>
                </a:lnTo>
                <a:lnTo>
                  <a:pt x="1201473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0" y="3485713"/>
            <a:ext cx="18288000" cy="3040380"/>
          </a:xfrm>
          <a:custGeom>
            <a:rect b="b" l="l" r="r" t="t"/>
            <a:pathLst>
              <a:path extrusionOk="0"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/>
          <p:nvPr/>
        </p:nvSpPr>
        <p:spPr>
          <a:xfrm flipH="1" rot="8374574">
            <a:off x="3538369" y="5448266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527075"/>
                </a:moveTo>
                <a:lnTo>
                  <a:pt x="1251216" y="527075"/>
                </a:lnTo>
                <a:lnTo>
                  <a:pt x="1251216" y="0"/>
                </a:lnTo>
                <a:lnTo>
                  <a:pt x="0" y="0"/>
                </a:lnTo>
                <a:lnTo>
                  <a:pt x="0" y="527075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/>
          <p:nvPr/>
        </p:nvSpPr>
        <p:spPr>
          <a:xfrm flipH="1">
            <a:off x="6840458" y="2779676"/>
            <a:ext cx="2303542" cy="581644"/>
          </a:xfrm>
          <a:custGeom>
            <a:rect b="b" l="l" r="r" t="t"/>
            <a:pathLst>
              <a:path extrusionOk="0" h="581644" w="2303542">
                <a:moveTo>
                  <a:pt x="2303542" y="0"/>
                </a:moveTo>
                <a:lnTo>
                  <a:pt x="0" y="0"/>
                </a:lnTo>
                <a:lnTo>
                  <a:pt x="0" y="581644"/>
                </a:lnTo>
                <a:lnTo>
                  <a:pt x="2303542" y="581644"/>
                </a:lnTo>
                <a:lnTo>
                  <a:pt x="2303542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38888" y="3669794"/>
            <a:ext cx="1144567" cy="1110230"/>
          </a:xfrm>
          <a:custGeom>
            <a:rect b="b" l="l" r="r" t="t"/>
            <a:pathLst>
              <a:path extrusionOk="0" h="1110230" w="1144567">
                <a:moveTo>
                  <a:pt x="0" y="0"/>
                </a:moveTo>
                <a:lnTo>
                  <a:pt x="1144568" y="0"/>
                </a:lnTo>
                <a:lnTo>
                  <a:pt x="1144568" y="1110230"/>
                </a:lnTo>
                <a:lnTo>
                  <a:pt x="0" y="11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9821309" y="2779676"/>
            <a:ext cx="1187362" cy="970174"/>
          </a:xfrm>
          <a:custGeom>
            <a:rect b="b" l="l" r="r" t="t"/>
            <a:pathLst>
              <a:path extrusionOk="0" h="970174" w="1187362">
                <a:moveTo>
                  <a:pt x="0" y="0"/>
                </a:moveTo>
                <a:lnTo>
                  <a:pt x="1187362" y="0"/>
                </a:lnTo>
                <a:lnTo>
                  <a:pt x="1187362" y="970173"/>
                </a:lnTo>
                <a:lnTo>
                  <a:pt x="0" y="97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2108213" y="4569005"/>
            <a:ext cx="1075245" cy="1221870"/>
          </a:xfrm>
          <a:custGeom>
            <a:rect b="b" l="l" r="r" t="t"/>
            <a:pathLst>
              <a:path extrusionOk="0" h="1221870" w="1075245">
                <a:moveTo>
                  <a:pt x="0" y="0"/>
                </a:moveTo>
                <a:lnTo>
                  <a:pt x="1075245" y="0"/>
                </a:lnTo>
                <a:lnTo>
                  <a:pt x="1075245" y="1221869"/>
                </a:lnTo>
                <a:lnTo>
                  <a:pt x="0" y="122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15056573" y="3659252"/>
            <a:ext cx="1049477" cy="938407"/>
          </a:xfrm>
          <a:custGeom>
            <a:rect b="b" l="l" r="r" t="t"/>
            <a:pathLst>
              <a:path extrusionOk="0" h="938407" w="1049477">
                <a:moveTo>
                  <a:pt x="0" y="0"/>
                </a:moveTo>
                <a:lnTo>
                  <a:pt x="1049476" y="0"/>
                </a:lnTo>
                <a:lnTo>
                  <a:pt x="1049476" y="938407"/>
                </a:lnTo>
                <a:lnTo>
                  <a:pt x="0" y="93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4832617" y="2779676"/>
            <a:ext cx="991028" cy="1065622"/>
          </a:xfrm>
          <a:custGeom>
            <a:rect b="b" l="l" r="r" t="t"/>
            <a:pathLst>
              <a:path extrusionOk="0" h="1065622" w="991028">
                <a:moveTo>
                  <a:pt x="0" y="0"/>
                </a:moveTo>
                <a:lnTo>
                  <a:pt x="991029" y="0"/>
                </a:lnTo>
                <a:lnTo>
                  <a:pt x="991029" y="1065622"/>
                </a:lnTo>
                <a:lnTo>
                  <a:pt x="0" y="1065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12538412" y="4128456"/>
            <a:ext cx="901852" cy="747410"/>
          </a:xfrm>
          <a:custGeom>
            <a:rect b="b" l="l" r="r" t="t"/>
            <a:pathLst>
              <a:path extrusionOk="0" h="747410" w="901852">
                <a:moveTo>
                  <a:pt x="0" y="0"/>
                </a:moveTo>
                <a:lnTo>
                  <a:pt x="901852" y="0"/>
                </a:lnTo>
                <a:lnTo>
                  <a:pt x="901852" y="747409"/>
                </a:lnTo>
                <a:lnTo>
                  <a:pt x="0" y="747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"/>
          <p:cNvSpPr/>
          <p:nvPr/>
        </p:nvSpPr>
        <p:spPr>
          <a:xfrm rot="-119504">
            <a:off x="12133534" y="4970304"/>
            <a:ext cx="1109188" cy="343868"/>
          </a:xfrm>
          <a:custGeom>
            <a:rect b="b" l="l" r="r" t="t"/>
            <a:pathLst>
              <a:path extrusionOk="0" h="343868" w="1109188">
                <a:moveTo>
                  <a:pt x="0" y="0"/>
                </a:moveTo>
                <a:lnTo>
                  <a:pt x="1109188" y="0"/>
                </a:lnTo>
                <a:lnTo>
                  <a:pt x="1109188" y="343867"/>
                </a:lnTo>
                <a:lnTo>
                  <a:pt x="0" y="343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-1137" l="0" r="0" t="-1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3248362" y="4435518"/>
            <a:ext cx="645182" cy="761481"/>
          </a:xfrm>
          <a:custGeom>
            <a:rect b="b" l="l" r="r" t="t"/>
            <a:pathLst>
              <a:path extrusionOk="0" h="761481" w="645182">
                <a:moveTo>
                  <a:pt x="0" y="0"/>
                </a:moveTo>
                <a:lnTo>
                  <a:pt x="645182" y="0"/>
                </a:lnTo>
                <a:lnTo>
                  <a:pt x="645182" y="761481"/>
                </a:lnTo>
                <a:lnTo>
                  <a:pt x="0" y="76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8"/>
          <p:cNvSpPr/>
          <p:nvPr/>
        </p:nvSpPr>
        <p:spPr>
          <a:xfrm rot="3193053">
            <a:off x="6036059" y="490172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14256753" y="5062299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274" name="Google Shape;274;p18"/>
          <p:cNvSpPr/>
          <p:nvPr/>
        </p:nvSpPr>
        <p:spPr>
          <a:xfrm rot="-1602307">
            <a:off x="8518392" y="5235777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 rot="3159689">
            <a:off x="11264545" y="4933461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 rot="-1156083">
            <a:off x="13688287" y="457786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7180864" y="4136693"/>
            <a:ext cx="1277158" cy="1277158"/>
          </a:xfrm>
          <a:custGeom>
            <a:rect b="b" l="l" r="r" t="t"/>
            <a:pathLst>
              <a:path extrusionOk="0" h="1277158" w="1277158">
                <a:moveTo>
                  <a:pt x="0" y="0"/>
                </a:moveTo>
                <a:lnTo>
                  <a:pt x="1277157" y="0"/>
                </a:lnTo>
                <a:lnTo>
                  <a:pt x="1277157" y="1277158"/>
                </a:lnTo>
                <a:lnTo>
                  <a:pt x="0" y="127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3939938" y="6269454"/>
            <a:ext cx="2623921" cy="782405"/>
          </a:xfrm>
          <a:custGeom>
            <a:rect b="b" l="l" r="r" t="t"/>
            <a:pathLst>
              <a:path extrusionOk="0" h="782405" w="2623921">
                <a:moveTo>
                  <a:pt x="0" y="0"/>
                </a:moveTo>
                <a:lnTo>
                  <a:pt x="2623921" y="0"/>
                </a:lnTo>
                <a:lnTo>
                  <a:pt x="2623921" y="782405"/>
                </a:lnTo>
                <a:lnTo>
                  <a:pt x="0" y="78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11945959" y="2657386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89" y="0"/>
                </a:lnTo>
                <a:lnTo>
                  <a:pt x="3249989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8"/>
          <p:cNvSpPr/>
          <p:nvPr/>
        </p:nvSpPr>
        <p:spPr>
          <a:xfrm flipH="1">
            <a:off x="12258993" y="2208008"/>
            <a:ext cx="2623921" cy="782405"/>
          </a:xfrm>
          <a:custGeom>
            <a:rect b="b" l="l" r="r" t="t"/>
            <a:pathLst>
              <a:path extrusionOk="0" h="782405" w="2623921">
                <a:moveTo>
                  <a:pt x="2623921" y="0"/>
                </a:moveTo>
                <a:lnTo>
                  <a:pt x="0" y="0"/>
                </a:lnTo>
                <a:lnTo>
                  <a:pt x="0" y="782405"/>
                </a:lnTo>
                <a:lnTo>
                  <a:pt x="2623921" y="782405"/>
                </a:lnTo>
                <a:lnTo>
                  <a:pt x="2623921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502388" y="3998772"/>
            <a:ext cx="1651487" cy="163497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8"/>
          <p:cNvSpPr txBox="1"/>
          <p:nvPr/>
        </p:nvSpPr>
        <p:spPr>
          <a:xfrm>
            <a:off x="7580714" y="547041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94056" y="2722526"/>
            <a:ext cx="217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284" name="Google Shape;284;p18"/>
          <p:cNvSpPr txBox="1"/>
          <p:nvPr/>
        </p:nvSpPr>
        <p:spPr>
          <a:xfrm>
            <a:off x="5069107" y="3902796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/>
          </a:p>
        </p:txBody>
      </p:sp>
      <p:sp>
        <p:nvSpPr>
          <p:cNvPr id="285" name="Google Shape;285;p18"/>
          <p:cNvSpPr txBox="1"/>
          <p:nvPr/>
        </p:nvSpPr>
        <p:spPr>
          <a:xfrm>
            <a:off x="10155965" y="3704931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/>
          </a:p>
        </p:txBody>
      </p:sp>
      <p:sp>
        <p:nvSpPr>
          <p:cNvPr id="286" name="Google Shape;286;p18"/>
          <p:cNvSpPr txBox="1"/>
          <p:nvPr/>
        </p:nvSpPr>
        <p:spPr>
          <a:xfrm>
            <a:off x="12730313" y="538256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  <a:endParaRPr/>
          </a:p>
        </p:txBody>
      </p:sp>
      <p:sp>
        <p:nvSpPr>
          <p:cNvPr id="287" name="Google Shape;287;p18"/>
          <p:cNvSpPr txBox="1"/>
          <p:nvPr/>
        </p:nvSpPr>
        <p:spPr>
          <a:xfrm>
            <a:off x="15322286" y="4627154"/>
            <a:ext cx="518049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4003574" y="4352709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Acquired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1267493" y="631543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6494885" y="5958738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9015665" y="4167759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Objectives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11664780" y="5837654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9"/>
          <p:cNvPicPr preferRelativeResize="0"/>
          <p:nvPr/>
        </p:nvPicPr>
        <p:blipFill rotWithShape="1">
          <a:blip r:embed="rId3">
            <a:alphaModFix/>
          </a:blip>
          <a:srcRect b="0" l="621" r="622" t="5191"/>
          <a:stretch/>
        </p:blipFill>
        <p:spPr>
          <a:xfrm>
            <a:off x="6016877" y="252706"/>
            <a:ext cx="6254246" cy="3388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19"/>
          <p:cNvGrpSpPr/>
          <p:nvPr/>
        </p:nvGrpSpPr>
        <p:grpSpPr>
          <a:xfrm>
            <a:off x="1411557" y="954280"/>
            <a:ext cx="4765931" cy="1361664"/>
            <a:chOff x="0" y="-57150"/>
            <a:chExt cx="1255225" cy="358627"/>
          </a:xfrm>
        </p:grpSpPr>
        <p:sp>
          <p:nvSpPr>
            <p:cNvPr id="299" name="Google Shape;299;p19"/>
            <p:cNvSpPr/>
            <p:nvPr/>
          </p:nvSpPr>
          <p:spPr>
            <a:xfrm>
              <a:off x="0" y="0"/>
              <a:ext cx="1255225" cy="301477"/>
            </a:xfrm>
            <a:custGeom>
              <a:rect b="b" l="l" r="r" t="t"/>
              <a:pathLst>
                <a:path extrusionOk="0" h="301477" w="1255225">
                  <a:moveTo>
                    <a:pt x="82846" y="0"/>
                  </a:moveTo>
                  <a:lnTo>
                    <a:pt x="1172379" y="0"/>
                  </a:lnTo>
                  <a:cubicBezTo>
                    <a:pt x="1194351" y="0"/>
                    <a:pt x="1215423" y="8728"/>
                    <a:pt x="1230960" y="24265"/>
                  </a:cubicBezTo>
                  <a:cubicBezTo>
                    <a:pt x="1246496" y="39802"/>
                    <a:pt x="1255225" y="60874"/>
                    <a:pt x="1255225" y="82846"/>
                  </a:cubicBezTo>
                  <a:lnTo>
                    <a:pt x="1255225" y="218631"/>
                  </a:lnTo>
                  <a:cubicBezTo>
                    <a:pt x="1255225" y="240604"/>
                    <a:pt x="1246496" y="261676"/>
                    <a:pt x="1230960" y="277212"/>
                  </a:cubicBezTo>
                  <a:cubicBezTo>
                    <a:pt x="1215423" y="292749"/>
                    <a:pt x="1194351" y="301477"/>
                    <a:pt x="1172379" y="301477"/>
                  </a:cubicBezTo>
                  <a:lnTo>
                    <a:pt x="82846" y="301477"/>
                  </a:lnTo>
                  <a:cubicBezTo>
                    <a:pt x="37091" y="301477"/>
                    <a:pt x="0" y="264386"/>
                    <a:pt x="0" y="218631"/>
                  </a:cubicBezTo>
                  <a:lnTo>
                    <a:pt x="0" y="82846"/>
                  </a:lnTo>
                  <a:cubicBezTo>
                    <a:pt x="0" y="60874"/>
                    <a:pt x="8728" y="39802"/>
                    <a:pt x="24265" y="24265"/>
                  </a:cubicBezTo>
                  <a:cubicBezTo>
                    <a:pt x="39802" y="8728"/>
                    <a:pt x="60874" y="0"/>
                    <a:pt x="828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0" y="-57150"/>
              <a:ext cx="1255225" cy="35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The cross-cultural exchange</a:t>
              </a:r>
              <a:endParaRPr/>
            </a:p>
            <a:p>
              <a:pPr indent="0" lvl="0" marL="0" marR="0" rtl="0" algn="ctr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&amp; transference of knowledge</a:t>
              </a:r>
              <a:endParaRPr/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12704008" y="811709"/>
            <a:ext cx="4182013" cy="1296783"/>
            <a:chOff x="0" y="-57150"/>
            <a:chExt cx="1101435" cy="341540"/>
          </a:xfrm>
        </p:grpSpPr>
        <p:sp>
          <p:nvSpPr>
            <p:cNvPr id="302" name="Google Shape;302;p19"/>
            <p:cNvSpPr/>
            <p:nvPr/>
          </p:nvSpPr>
          <p:spPr>
            <a:xfrm>
              <a:off x="0" y="0"/>
              <a:ext cx="1101435" cy="284390"/>
            </a:xfrm>
            <a:custGeom>
              <a:rect b="b" l="l" r="r" t="t"/>
              <a:pathLst>
                <a:path extrusionOk="0" h="284390" w="1101435">
                  <a:moveTo>
                    <a:pt x="94413" y="0"/>
                  </a:moveTo>
                  <a:lnTo>
                    <a:pt x="1007022" y="0"/>
                  </a:lnTo>
                  <a:cubicBezTo>
                    <a:pt x="1059165" y="0"/>
                    <a:pt x="1101435" y="42270"/>
                    <a:pt x="1101435" y="94413"/>
                  </a:cubicBezTo>
                  <a:lnTo>
                    <a:pt x="1101435" y="189976"/>
                  </a:lnTo>
                  <a:cubicBezTo>
                    <a:pt x="1101435" y="242119"/>
                    <a:pt x="1059165" y="284390"/>
                    <a:pt x="1007022" y="284390"/>
                  </a:cubicBezTo>
                  <a:lnTo>
                    <a:pt x="94413" y="284390"/>
                  </a:lnTo>
                  <a:cubicBezTo>
                    <a:pt x="69373" y="284390"/>
                    <a:pt x="45359" y="274443"/>
                    <a:pt x="27653" y="256737"/>
                  </a:cubicBezTo>
                  <a:cubicBezTo>
                    <a:pt x="9947" y="239031"/>
                    <a:pt x="0" y="215016"/>
                    <a:pt x="0" y="189976"/>
                  </a:cubicBezTo>
                  <a:lnTo>
                    <a:pt x="0" y="94413"/>
                  </a:lnTo>
                  <a:cubicBezTo>
                    <a:pt x="0" y="42270"/>
                    <a:pt x="42270" y="0"/>
                    <a:pt x="94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0" y="-57150"/>
              <a:ext cx="1101435" cy="34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The need for human connections &amp; resources</a:t>
              </a:r>
              <a:endParaRPr/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13644765" y="5441462"/>
            <a:ext cx="2300498" cy="907504"/>
            <a:chOff x="0" y="-57150"/>
            <a:chExt cx="605892" cy="239014"/>
          </a:xfrm>
        </p:grpSpPr>
        <p:sp>
          <p:nvSpPr>
            <p:cNvPr id="305" name="Google Shape;305;p19"/>
            <p:cNvSpPr/>
            <p:nvPr/>
          </p:nvSpPr>
          <p:spPr>
            <a:xfrm>
              <a:off x="0" y="0"/>
              <a:ext cx="605892" cy="181864"/>
            </a:xfrm>
            <a:custGeom>
              <a:rect b="b" l="l" r="r" t="t"/>
              <a:pathLst>
                <a:path extrusionOk="0" h="181864" w="605892">
                  <a:moveTo>
                    <a:pt x="90932" y="0"/>
                  </a:moveTo>
                  <a:lnTo>
                    <a:pt x="514961" y="0"/>
                  </a:lnTo>
                  <a:cubicBezTo>
                    <a:pt x="539077" y="0"/>
                    <a:pt x="562206" y="9580"/>
                    <a:pt x="579259" y="26633"/>
                  </a:cubicBezTo>
                  <a:cubicBezTo>
                    <a:pt x="596312" y="43686"/>
                    <a:pt x="605892" y="66815"/>
                    <a:pt x="605892" y="90932"/>
                  </a:cubicBezTo>
                  <a:lnTo>
                    <a:pt x="605892" y="90932"/>
                  </a:lnTo>
                  <a:cubicBezTo>
                    <a:pt x="605892" y="115048"/>
                    <a:pt x="596312" y="138177"/>
                    <a:pt x="579259" y="155230"/>
                  </a:cubicBezTo>
                  <a:cubicBezTo>
                    <a:pt x="562206" y="172283"/>
                    <a:pt x="539077" y="181864"/>
                    <a:pt x="514961" y="181864"/>
                  </a:cubicBezTo>
                  <a:lnTo>
                    <a:pt x="90932" y="181864"/>
                  </a:lnTo>
                  <a:cubicBezTo>
                    <a:pt x="66815" y="181864"/>
                    <a:pt x="43686" y="172283"/>
                    <a:pt x="26633" y="155230"/>
                  </a:cubicBezTo>
                  <a:cubicBezTo>
                    <a:pt x="9580" y="138177"/>
                    <a:pt x="0" y="115048"/>
                    <a:pt x="0" y="90932"/>
                  </a:cubicBezTo>
                  <a:lnTo>
                    <a:pt x="0" y="90932"/>
                  </a:lnTo>
                  <a:cubicBezTo>
                    <a:pt x="0" y="66815"/>
                    <a:pt x="9580" y="43686"/>
                    <a:pt x="26633" y="26633"/>
                  </a:cubicBezTo>
                  <a:cubicBezTo>
                    <a:pt x="43686" y="9580"/>
                    <a:pt x="66815" y="0"/>
                    <a:pt x="90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0" y="-57150"/>
              <a:ext cx="605892" cy="239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Accessibility</a:t>
              </a: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>
            <a:off x="3794522" y="6036761"/>
            <a:ext cx="4504384" cy="1318262"/>
            <a:chOff x="0" y="-57150"/>
            <a:chExt cx="1186340" cy="347197"/>
          </a:xfrm>
        </p:grpSpPr>
        <p:sp>
          <p:nvSpPr>
            <p:cNvPr id="308" name="Google Shape;308;p19"/>
            <p:cNvSpPr/>
            <p:nvPr/>
          </p:nvSpPr>
          <p:spPr>
            <a:xfrm>
              <a:off x="0" y="0"/>
              <a:ext cx="1186340" cy="290047"/>
            </a:xfrm>
            <a:custGeom>
              <a:rect b="b" l="l" r="r" t="t"/>
              <a:pathLst>
                <a:path extrusionOk="0" h="290047" w="1186340">
                  <a:moveTo>
                    <a:pt x="87656" y="0"/>
                  </a:moveTo>
                  <a:lnTo>
                    <a:pt x="1098684" y="0"/>
                  </a:lnTo>
                  <a:cubicBezTo>
                    <a:pt x="1147095" y="0"/>
                    <a:pt x="1186340" y="39245"/>
                    <a:pt x="1186340" y="87656"/>
                  </a:cubicBezTo>
                  <a:lnTo>
                    <a:pt x="1186340" y="202390"/>
                  </a:lnTo>
                  <a:cubicBezTo>
                    <a:pt x="1186340" y="250802"/>
                    <a:pt x="1147095" y="290047"/>
                    <a:pt x="1098684" y="290047"/>
                  </a:cubicBezTo>
                  <a:lnTo>
                    <a:pt x="87656" y="290047"/>
                  </a:lnTo>
                  <a:cubicBezTo>
                    <a:pt x="39245" y="290047"/>
                    <a:pt x="0" y="250802"/>
                    <a:pt x="0" y="202390"/>
                  </a:cubicBezTo>
                  <a:lnTo>
                    <a:pt x="0" y="87656"/>
                  </a:lnTo>
                  <a:cubicBezTo>
                    <a:pt x="0" y="39245"/>
                    <a:pt x="39245" y="0"/>
                    <a:pt x="876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0" y="-57150"/>
              <a:ext cx="1186340" cy="347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BDB90"/>
                  </a:solidFill>
                  <a:latin typeface="Arial"/>
                  <a:ea typeface="Arial"/>
                  <a:cs typeface="Arial"/>
                  <a:sym typeface="Arial"/>
                </a:rPr>
                <a:t>Being resourceful in times of need or scarcity</a:t>
              </a:r>
              <a:endParaRPr/>
            </a:p>
          </p:txBody>
        </p:sp>
      </p:grpSp>
      <p:sp>
        <p:nvSpPr>
          <p:cNvPr id="310" name="Google Shape;310;p19"/>
          <p:cNvSpPr/>
          <p:nvPr/>
        </p:nvSpPr>
        <p:spPr>
          <a:xfrm>
            <a:off x="9660151" y="6219222"/>
            <a:ext cx="2825023" cy="3578785"/>
          </a:xfrm>
          <a:custGeom>
            <a:rect b="b" l="l" r="r" t="t"/>
            <a:pathLst>
              <a:path extrusionOk="0" h="3578785" w="2825023">
                <a:moveTo>
                  <a:pt x="0" y="0"/>
                </a:moveTo>
                <a:lnTo>
                  <a:pt x="2825022" y="0"/>
                </a:lnTo>
                <a:lnTo>
                  <a:pt x="2825022" y="3578785"/>
                </a:lnTo>
                <a:lnTo>
                  <a:pt x="0" y="357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85036" y="6389080"/>
            <a:ext cx="2556695" cy="3408926"/>
          </a:xfrm>
          <a:custGeom>
            <a:rect b="b" l="l" r="r" t="t"/>
            <a:pathLst>
              <a:path extrusionOk="0" h="3408926" w="2556695">
                <a:moveTo>
                  <a:pt x="0" y="0"/>
                </a:moveTo>
                <a:lnTo>
                  <a:pt x="2556694" y="0"/>
                </a:lnTo>
                <a:lnTo>
                  <a:pt x="2556694" y="3408927"/>
                </a:lnTo>
                <a:lnTo>
                  <a:pt x="0" y="3408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6736729" y="8093544"/>
            <a:ext cx="2093297" cy="1722194"/>
          </a:xfrm>
          <a:custGeom>
            <a:rect b="b" l="l" r="r" t="t"/>
            <a:pathLst>
              <a:path extrusionOk="0" h="1722194" w="2093297">
                <a:moveTo>
                  <a:pt x="0" y="0"/>
                </a:moveTo>
                <a:lnTo>
                  <a:pt x="2093297" y="0"/>
                </a:lnTo>
                <a:lnTo>
                  <a:pt x="2093297" y="1722194"/>
                </a:lnTo>
                <a:lnTo>
                  <a:pt x="0" y="1722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3443" l="0" r="0" t="-386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9611" y="2573119"/>
            <a:ext cx="1914100" cy="340284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9"/>
          <p:cNvSpPr/>
          <p:nvPr/>
        </p:nvSpPr>
        <p:spPr>
          <a:xfrm>
            <a:off x="9144000" y="3055184"/>
            <a:ext cx="3070869" cy="2721132"/>
          </a:xfrm>
          <a:custGeom>
            <a:rect b="b" l="l" r="r" t="t"/>
            <a:pathLst>
              <a:path extrusionOk="0" h="2721132" w="3070869">
                <a:moveTo>
                  <a:pt x="0" y="0"/>
                </a:moveTo>
                <a:lnTo>
                  <a:pt x="3070869" y="0"/>
                </a:lnTo>
                <a:lnTo>
                  <a:pt x="3070869" y="2721132"/>
                </a:lnTo>
                <a:lnTo>
                  <a:pt x="0" y="2721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7171857" y="1019175"/>
            <a:ext cx="3944287" cy="17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1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Acquired</a:t>
            </a:r>
            <a:endParaRPr/>
          </a:p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1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2333711" y="2715616"/>
            <a:ext cx="5449666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6" lvl="1" marL="5397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Translations of various sacred texts:</a:t>
            </a:r>
            <a:endParaRPr/>
          </a:p>
          <a:p>
            <a:pPr indent="-359834" lvl="2" marL="107950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⚬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Aga Khan’s collection of Qu’rans transcribed in Hebrew, English, etc.</a:t>
            </a:r>
            <a:endParaRPr/>
          </a:p>
          <a:p>
            <a:pPr indent="-359834" lvl="2" marL="107950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⚬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History of the Royal Asiatic Society, scholars who translated books and more!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12271123" y="2335279"/>
            <a:ext cx="5047782" cy="262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6" lvl="1" marL="5397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Multilingual coins, Dr. Osmund Bopearachchi, the need to trade with neighboring countries, conquered cultures</a:t>
            </a:r>
            <a:endParaRPr/>
          </a:p>
          <a:p>
            <a:pPr indent="-269876" lvl="1" marL="5397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Kapchin leader who wore the clothing of various cultures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3092660" y="7550705"/>
            <a:ext cx="5407899" cy="262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6" lvl="1" marL="5397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Recycled materials - paper and items for other uses</a:t>
            </a:r>
            <a:endParaRPr/>
          </a:p>
          <a:p>
            <a:pPr indent="-269876" lvl="1" marL="5397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Wooden sticks used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     to document &amp; to...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     clean oneself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2395414" y="6494505"/>
            <a:ext cx="4799199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6" lvl="1" marL="5397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Paper as a new technology made information readily available and accessible for anyone</a:t>
            </a:r>
            <a:endParaRPr/>
          </a:p>
          <a:p>
            <a:pPr indent="-269876" lvl="1" marL="5397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Modern accessibility: creation of the IDP website &amp; the digitization of these materials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0"/>
          <p:cNvGrpSpPr/>
          <p:nvPr/>
        </p:nvGrpSpPr>
        <p:grpSpPr>
          <a:xfrm>
            <a:off x="3516833" y="6015888"/>
            <a:ext cx="15878516" cy="6484823"/>
            <a:chOff x="0" y="0"/>
            <a:chExt cx="21171355" cy="8646431"/>
          </a:xfrm>
        </p:grpSpPr>
        <p:sp>
          <p:nvSpPr>
            <p:cNvPr id="329" name="Google Shape;329;p20"/>
            <p:cNvSpPr/>
            <p:nvPr/>
          </p:nvSpPr>
          <p:spPr>
            <a:xfrm rot="1603913">
              <a:off x="874794" y="1941719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672053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720535" y="0"/>
                  </a:lnTo>
                  <a:lnTo>
                    <a:pt x="6720535" y="54864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2764364">
              <a:off x="8800316" y="1580016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5" y="0"/>
                  </a:lnTo>
                  <a:lnTo>
                    <a:pt x="672053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17501517" y="4837061"/>
              <a:ext cx="1430134" cy="448704"/>
            </a:xfrm>
            <a:custGeom>
              <a:rect b="b" l="l" r="r" t="t"/>
              <a:pathLst>
                <a:path extrusionOk="0" h="448704" w="1430134">
                  <a:moveTo>
                    <a:pt x="0" y="0"/>
                  </a:moveTo>
                  <a:lnTo>
                    <a:pt x="1430133" y="0"/>
                  </a:lnTo>
                  <a:lnTo>
                    <a:pt x="1430133" y="448705"/>
                  </a:lnTo>
                  <a:lnTo>
                    <a:pt x="0" y="4487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 flipH="1" rot="10800000">
              <a:off x="18970714" y="4477330"/>
              <a:ext cx="2200641" cy="1944817"/>
            </a:xfrm>
            <a:custGeom>
              <a:rect b="b" l="l" r="r" t="t"/>
              <a:pathLst>
                <a:path extrusionOk="0" h="1944817" w="2200641">
                  <a:moveTo>
                    <a:pt x="0" y="1944817"/>
                  </a:moveTo>
                  <a:lnTo>
                    <a:pt x="2200642" y="1944817"/>
                  </a:lnTo>
                  <a:lnTo>
                    <a:pt x="2200642" y="0"/>
                  </a:lnTo>
                  <a:lnTo>
                    <a:pt x="0" y="0"/>
                  </a:lnTo>
                  <a:lnTo>
                    <a:pt x="0" y="1944817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3839602" y="468112"/>
              <a:ext cx="6720535" cy="5486400"/>
            </a:xfrm>
            <a:custGeom>
              <a:rect b="b" l="l" r="r" t="t"/>
              <a:pathLst>
                <a:path extrusionOk="0" h="5486400" w="6720535">
                  <a:moveTo>
                    <a:pt x="0" y="0"/>
                  </a:moveTo>
                  <a:lnTo>
                    <a:pt x="6720534" y="0"/>
                  </a:lnTo>
                  <a:lnTo>
                    <a:pt x="672053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rot="-9144212">
              <a:off x="7219627" y="4779127"/>
              <a:ext cx="3756097" cy="3066341"/>
            </a:xfrm>
            <a:custGeom>
              <a:rect b="b" l="l" r="r" t="t"/>
              <a:pathLst>
                <a:path extrusionOk="0" h="3066341" w="3756097">
                  <a:moveTo>
                    <a:pt x="3756097" y="3066341"/>
                  </a:moveTo>
                  <a:lnTo>
                    <a:pt x="0" y="3066341"/>
                  </a:lnTo>
                  <a:lnTo>
                    <a:pt x="0" y="0"/>
                  </a:lnTo>
                  <a:lnTo>
                    <a:pt x="3756097" y="0"/>
                  </a:lnTo>
                  <a:lnTo>
                    <a:pt x="3756097" y="306634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20"/>
          <p:cNvSpPr/>
          <p:nvPr/>
        </p:nvSpPr>
        <p:spPr>
          <a:xfrm>
            <a:off x="9267441" y="8374625"/>
            <a:ext cx="987251" cy="1027049"/>
          </a:xfrm>
          <a:custGeom>
            <a:rect b="b" l="l" r="r" t="t"/>
            <a:pathLst>
              <a:path extrusionOk="0" h="1027049" w="987251">
                <a:moveTo>
                  <a:pt x="0" y="0"/>
                </a:moveTo>
                <a:lnTo>
                  <a:pt x="987251" y="0"/>
                </a:lnTo>
                <a:lnTo>
                  <a:pt x="987251" y="1027049"/>
                </a:lnTo>
                <a:lnTo>
                  <a:pt x="0" y="102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3726050" y="6731710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90" y="0"/>
                </a:lnTo>
                <a:lnTo>
                  <a:pt x="3249990" y="685453"/>
                </a:lnTo>
                <a:lnTo>
                  <a:pt x="0" y="68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0"/>
          <p:cNvGrpSpPr/>
          <p:nvPr/>
        </p:nvGrpSpPr>
        <p:grpSpPr>
          <a:xfrm>
            <a:off x="238900" y="399962"/>
            <a:ext cx="4813871" cy="727200"/>
            <a:chOff x="0" y="0"/>
            <a:chExt cx="6418495" cy="969600"/>
          </a:xfrm>
        </p:grpSpPr>
        <p:sp>
          <p:nvSpPr>
            <p:cNvPr id="338" name="Google Shape;338;p20"/>
            <p:cNvSpPr txBox="1"/>
            <p:nvPr/>
          </p:nvSpPr>
          <p:spPr>
            <a:xfrm>
              <a:off x="0" y="0"/>
              <a:ext cx="6418495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59">
                  <a:solidFill>
                    <a:srgbClr val="B15F17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From the Silk Roads, to London, to my School Library &amp; Beyond</a:t>
              </a:r>
              <a:endParaRPr/>
            </a:p>
          </p:txBody>
        </p:sp>
        <p:sp>
          <p:nvSpPr>
            <p:cNvPr id="339" name="Google Shape;339;p20"/>
            <p:cNvSpPr txBox="1"/>
            <p:nvPr/>
          </p:nvSpPr>
          <p:spPr>
            <a:xfrm>
              <a:off x="814548" y="774320"/>
              <a:ext cx="4515235" cy="19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17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Join me on this journey!</a:t>
              </a:r>
              <a:endParaRPr/>
            </a:p>
          </p:txBody>
        </p:sp>
      </p:grpSp>
      <p:sp>
        <p:nvSpPr>
          <p:cNvPr id="340" name="Google Shape;340;p20"/>
          <p:cNvSpPr/>
          <p:nvPr/>
        </p:nvSpPr>
        <p:spPr>
          <a:xfrm>
            <a:off x="564833" y="2303332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1991314" y="5925356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4644106" y="3863589"/>
            <a:ext cx="1201474" cy="1201474"/>
          </a:xfrm>
          <a:custGeom>
            <a:rect b="b" l="l" r="r" t="t"/>
            <a:pathLst>
              <a:path extrusionOk="0" h="1201474" w="1201474">
                <a:moveTo>
                  <a:pt x="0" y="0"/>
                </a:moveTo>
                <a:lnTo>
                  <a:pt x="1201474" y="0"/>
                </a:lnTo>
                <a:lnTo>
                  <a:pt x="1201474" y="1201474"/>
                </a:lnTo>
                <a:lnTo>
                  <a:pt x="0" y="1201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/>
          <p:nvPr/>
        </p:nvSpPr>
        <p:spPr>
          <a:xfrm>
            <a:off x="0" y="3485713"/>
            <a:ext cx="18288000" cy="3040380"/>
          </a:xfrm>
          <a:custGeom>
            <a:rect b="b" l="l" r="r" t="t"/>
            <a:pathLst>
              <a:path extrusionOk="0"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 flipH="1">
            <a:off x="6786138" y="2709290"/>
            <a:ext cx="2303542" cy="581644"/>
          </a:xfrm>
          <a:custGeom>
            <a:rect b="b" l="l" r="r" t="t"/>
            <a:pathLst>
              <a:path extrusionOk="0" h="581644" w="2303542">
                <a:moveTo>
                  <a:pt x="2303542" y="0"/>
                </a:moveTo>
                <a:lnTo>
                  <a:pt x="0" y="0"/>
                </a:lnTo>
                <a:lnTo>
                  <a:pt x="0" y="581644"/>
                </a:lnTo>
                <a:lnTo>
                  <a:pt x="2303542" y="581644"/>
                </a:lnTo>
                <a:lnTo>
                  <a:pt x="2303542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38888" y="3669794"/>
            <a:ext cx="1144567" cy="1110230"/>
          </a:xfrm>
          <a:custGeom>
            <a:rect b="b" l="l" r="r" t="t"/>
            <a:pathLst>
              <a:path extrusionOk="0" h="1110230" w="1144567">
                <a:moveTo>
                  <a:pt x="0" y="0"/>
                </a:moveTo>
                <a:lnTo>
                  <a:pt x="1144568" y="0"/>
                </a:lnTo>
                <a:lnTo>
                  <a:pt x="1144568" y="1110230"/>
                </a:lnTo>
                <a:lnTo>
                  <a:pt x="0" y="11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9761066" y="2967001"/>
            <a:ext cx="1187362" cy="970174"/>
          </a:xfrm>
          <a:custGeom>
            <a:rect b="b" l="l" r="r" t="t"/>
            <a:pathLst>
              <a:path extrusionOk="0" h="970174" w="1187362">
                <a:moveTo>
                  <a:pt x="0" y="0"/>
                </a:moveTo>
                <a:lnTo>
                  <a:pt x="1187362" y="0"/>
                </a:lnTo>
                <a:lnTo>
                  <a:pt x="1187362" y="970173"/>
                </a:lnTo>
                <a:lnTo>
                  <a:pt x="0" y="97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2108213" y="4569005"/>
            <a:ext cx="1075245" cy="1221870"/>
          </a:xfrm>
          <a:custGeom>
            <a:rect b="b" l="l" r="r" t="t"/>
            <a:pathLst>
              <a:path extrusionOk="0" h="1221870" w="1075245">
                <a:moveTo>
                  <a:pt x="0" y="0"/>
                </a:moveTo>
                <a:lnTo>
                  <a:pt x="1075245" y="0"/>
                </a:lnTo>
                <a:lnTo>
                  <a:pt x="1075245" y="1221869"/>
                </a:lnTo>
                <a:lnTo>
                  <a:pt x="0" y="122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15056573" y="3659252"/>
            <a:ext cx="1049477" cy="938407"/>
          </a:xfrm>
          <a:custGeom>
            <a:rect b="b" l="l" r="r" t="t"/>
            <a:pathLst>
              <a:path extrusionOk="0" h="938407" w="1049477">
                <a:moveTo>
                  <a:pt x="0" y="0"/>
                </a:moveTo>
                <a:lnTo>
                  <a:pt x="1049476" y="0"/>
                </a:lnTo>
                <a:lnTo>
                  <a:pt x="1049476" y="938407"/>
                </a:lnTo>
                <a:lnTo>
                  <a:pt x="0" y="93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4749329" y="2593631"/>
            <a:ext cx="991028" cy="1065622"/>
          </a:xfrm>
          <a:custGeom>
            <a:rect b="b" l="l" r="r" t="t"/>
            <a:pathLst>
              <a:path extrusionOk="0" h="1065622" w="991028">
                <a:moveTo>
                  <a:pt x="0" y="0"/>
                </a:moveTo>
                <a:lnTo>
                  <a:pt x="991028" y="0"/>
                </a:lnTo>
                <a:lnTo>
                  <a:pt x="991028" y="1065621"/>
                </a:lnTo>
                <a:lnTo>
                  <a:pt x="0" y="1065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12538412" y="4128456"/>
            <a:ext cx="901852" cy="747410"/>
          </a:xfrm>
          <a:custGeom>
            <a:rect b="b" l="l" r="r" t="t"/>
            <a:pathLst>
              <a:path extrusionOk="0" h="747410" w="901852">
                <a:moveTo>
                  <a:pt x="0" y="0"/>
                </a:moveTo>
                <a:lnTo>
                  <a:pt x="901852" y="0"/>
                </a:lnTo>
                <a:lnTo>
                  <a:pt x="901852" y="747409"/>
                </a:lnTo>
                <a:lnTo>
                  <a:pt x="0" y="747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/>
          <p:nvPr/>
        </p:nvSpPr>
        <p:spPr>
          <a:xfrm rot="-119504">
            <a:off x="12133534" y="4970304"/>
            <a:ext cx="1109188" cy="343868"/>
          </a:xfrm>
          <a:custGeom>
            <a:rect b="b" l="l" r="r" t="t"/>
            <a:pathLst>
              <a:path extrusionOk="0" h="343868" w="1109188">
                <a:moveTo>
                  <a:pt x="0" y="0"/>
                </a:moveTo>
                <a:lnTo>
                  <a:pt x="1109188" y="0"/>
                </a:lnTo>
                <a:lnTo>
                  <a:pt x="1109188" y="343867"/>
                </a:lnTo>
                <a:lnTo>
                  <a:pt x="0" y="343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1137" l="0" r="0" t="-1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13248362" y="4435518"/>
            <a:ext cx="645182" cy="761481"/>
          </a:xfrm>
          <a:custGeom>
            <a:rect b="b" l="l" r="r" t="t"/>
            <a:pathLst>
              <a:path extrusionOk="0" h="761481" w="645182">
                <a:moveTo>
                  <a:pt x="0" y="0"/>
                </a:moveTo>
                <a:lnTo>
                  <a:pt x="645182" y="0"/>
                </a:lnTo>
                <a:lnTo>
                  <a:pt x="645182" y="761481"/>
                </a:lnTo>
                <a:lnTo>
                  <a:pt x="0" y="76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14256753" y="500791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354" name="Google Shape;354;p20"/>
          <p:cNvSpPr/>
          <p:nvPr/>
        </p:nvSpPr>
        <p:spPr>
          <a:xfrm rot="-860357">
            <a:off x="8673306" y="5480073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 rot="2059153">
            <a:off x="11190074" y="4271598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7" y="0"/>
                </a:lnTo>
                <a:lnTo>
                  <a:pt x="1251217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 rot="-1156083">
            <a:off x="13688287" y="4577862"/>
            <a:ext cx="1251217" cy="527075"/>
          </a:xfrm>
          <a:custGeom>
            <a:rect b="b" l="l" r="r" t="t"/>
            <a:pathLst>
              <a:path extrusionOk="0" h="527075" w="1251217">
                <a:moveTo>
                  <a:pt x="0" y="0"/>
                </a:moveTo>
                <a:lnTo>
                  <a:pt x="1251216" y="0"/>
                </a:lnTo>
                <a:lnTo>
                  <a:pt x="1251216" y="527075"/>
                </a:lnTo>
                <a:lnTo>
                  <a:pt x="0" y="52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178919" y="4141445"/>
            <a:ext cx="1277158" cy="1277158"/>
          </a:xfrm>
          <a:custGeom>
            <a:rect b="b" l="l" r="r" t="t"/>
            <a:pathLst>
              <a:path extrusionOk="0" h="1277158" w="1277158">
                <a:moveTo>
                  <a:pt x="0" y="0"/>
                </a:moveTo>
                <a:lnTo>
                  <a:pt x="1277158" y="0"/>
                </a:lnTo>
                <a:lnTo>
                  <a:pt x="1277158" y="1277158"/>
                </a:lnTo>
                <a:lnTo>
                  <a:pt x="0" y="127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939938" y="6269454"/>
            <a:ext cx="2623921" cy="782405"/>
          </a:xfrm>
          <a:custGeom>
            <a:rect b="b" l="l" r="r" t="t"/>
            <a:pathLst>
              <a:path extrusionOk="0" h="782405" w="2623921">
                <a:moveTo>
                  <a:pt x="0" y="0"/>
                </a:moveTo>
                <a:lnTo>
                  <a:pt x="2623921" y="0"/>
                </a:lnTo>
                <a:lnTo>
                  <a:pt x="2623921" y="782405"/>
                </a:lnTo>
                <a:lnTo>
                  <a:pt x="0" y="78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11945959" y="2657386"/>
            <a:ext cx="3249990" cy="685452"/>
          </a:xfrm>
          <a:custGeom>
            <a:rect b="b" l="l" r="r" t="t"/>
            <a:pathLst>
              <a:path extrusionOk="0" h="685452" w="3249990">
                <a:moveTo>
                  <a:pt x="0" y="0"/>
                </a:moveTo>
                <a:lnTo>
                  <a:pt x="3249989" y="0"/>
                </a:lnTo>
                <a:lnTo>
                  <a:pt x="3249989" y="685452"/>
                </a:lnTo>
                <a:lnTo>
                  <a:pt x="0" y="68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 flipH="1">
            <a:off x="12258993" y="2208008"/>
            <a:ext cx="2623921" cy="782405"/>
          </a:xfrm>
          <a:custGeom>
            <a:rect b="b" l="l" r="r" t="t"/>
            <a:pathLst>
              <a:path extrusionOk="0" h="782405" w="2623921">
                <a:moveTo>
                  <a:pt x="2623921" y="0"/>
                </a:moveTo>
                <a:lnTo>
                  <a:pt x="0" y="0"/>
                </a:lnTo>
                <a:lnTo>
                  <a:pt x="0" y="782405"/>
                </a:lnTo>
                <a:lnTo>
                  <a:pt x="2623921" y="782405"/>
                </a:lnTo>
                <a:lnTo>
                  <a:pt x="2623921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976040" y="5333343"/>
            <a:ext cx="1651487" cy="163497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0"/>
          <p:cNvSpPr txBox="1"/>
          <p:nvPr/>
        </p:nvSpPr>
        <p:spPr>
          <a:xfrm>
            <a:off x="7558474" y="5499154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/>
          </a:p>
        </p:txBody>
      </p:sp>
      <p:sp>
        <p:nvSpPr>
          <p:cNvPr id="363" name="Google Shape;363;p20"/>
          <p:cNvSpPr txBox="1"/>
          <p:nvPr/>
        </p:nvSpPr>
        <p:spPr>
          <a:xfrm>
            <a:off x="94056" y="2722526"/>
            <a:ext cx="217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364" name="Google Shape;364;p20"/>
          <p:cNvSpPr txBox="1"/>
          <p:nvPr/>
        </p:nvSpPr>
        <p:spPr>
          <a:xfrm>
            <a:off x="10095723" y="398045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/>
          </a:p>
        </p:txBody>
      </p:sp>
      <p:sp>
        <p:nvSpPr>
          <p:cNvPr id="365" name="Google Shape;365;p20"/>
          <p:cNvSpPr txBox="1"/>
          <p:nvPr/>
        </p:nvSpPr>
        <p:spPr>
          <a:xfrm>
            <a:off x="12730313" y="5382563"/>
            <a:ext cx="518049" cy="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  <a:endParaRPr/>
          </a:p>
        </p:txBody>
      </p:sp>
      <p:sp>
        <p:nvSpPr>
          <p:cNvPr id="366" name="Google Shape;366;p20"/>
          <p:cNvSpPr txBox="1"/>
          <p:nvPr/>
        </p:nvSpPr>
        <p:spPr>
          <a:xfrm>
            <a:off x="15322286" y="4627154"/>
            <a:ext cx="518049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4D4D4D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</p:txBody>
      </p:sp>
      <p:sp>
        <p:nvSpPr>
          <p:cNvPr id="367" name="Google Shape;367;p20"/>
          <p:cNvSpPr txBox="1"/>
          <p:nvPr/>
        </p:nvSpPr>
        <p:spPr>
          <a:xfrm>
            <a:off x="3927341" y="4081183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Acquired Knowledge</a:t>
            </a:r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1267493" y="6315433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BDB9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6440565" y="5958738"/>
            <a:ext cx="264911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370" name="Google Shape;370;p20"/>
          <p:cNvSpPr txBox="1"/>
          <p:nvPr/>
        </p:nvSpPr>
        <p:spPr>
          <a:xfrm>
            <a:off x="11607638" y="5868206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  <p:sp>
        <p:nvSpPr>
          <p:cNvPr id="371" name="Google Shape;371;p20"/>
          <p:cNvSpPr txBox="1"/>
          <p:nvPr/>
        </p:nvSpPr>
        <p:spPr>
          <a:xfrm>
            <a:off x="9030190" y="4408079"/>
            <a:ext cx="264911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Objectives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A979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 b="0" l="621" r="622" t="5191"/>
          <a:stretch/>
        </p:blipFill>
        <p:spPr>
          <a:xfrm>
            <a:off x="6016877" y="287342"/>
            <a:ext cx="6254246" cy="338852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6881632" y="1460714"/>
            <a:ext cx="4524736" cy="1041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6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grpSp>
        <p:nvGrpSpPr>
          <p:cNvPr id="382" name="Google Shape;382;p21"/>
          <p:cNvGrpSpPr/>
          <p:nvPr/>
        </p:nvGrpSpPr>
        <p:grpSpPr>
          <a:xfrm>
            <a:off x="5288095" y="3079983"/>
            <a:ext cx="7711809" cy="1316134"/>
            <a:chOff x="0" y="-76200"/>
            <a:chExt cx="2031094" cy="346636"/>
          </a:xfrm>
        </p:grpSpPr>
        <p:sp>
          <p:nvSpPr>
            <p:cNvPr id="383" name="Google Shape;383;p21"/>
            <p:cNvSpPr/>
            <p:nvPr/>
          </p:nvSpPr>
          <p:spPr>
            <a:xfrm>
              <a:off x="0" y="0"/>
              <a:ext cx="2031094" cy="270436"/>
            </a:xfrm>
            <a:custGeom>
              <a:rect b="b" l="l" r="r" t="t"/>
              <a:pathLst>
                <a:path extrusionOk="0" h="270436" w="2031094">
                  <a:moveTo>
                    <a:pt x="51199" y="0"/>
                  </a:moveTo>
                  <a:lnTo>
                    <a:pt x="1979895" y="0"/>
                  </a:lnTo>
                  <a:cubicBezTo>
                    <a:pt x="1993474" y="0"/>
                    <a:pt x="2006496" y="5394"/>
                    <a:pt x="2016098" y="14996"/>
                  </a:cubicBezTo>
                  <a:cubicBezTo>
                    <a:pt x="2025700" y="24598"/>
                    <a:pt x="2031094" y="37620"/>
                    <a:pt x="2031094" y="51199"/>
                  </a:cubicBezTo>
                  <a:lnTo>
                    <a:pt x="2031094" y="219237"/>
                  </a:lnTo>
                  <a:cubicBezTo>
                    <a:pt x="2031094" y="232816"/>
                    <a:pt x="2025700" y="245839"/>
                    <a:pt x="2016098" y="255440"/>
                  </a:cubicBezTo>
                  <a:cubicBezTo>
                    <a:pt x="2006496" y="265042"/>
                    <a:pt x="1993474" y="270436"/>
                    <a:pt x="1979895" y="270436"/>
                  </a:cubicBezTo>
                  <a:lnTo>
                    <a:pt x="51199" y="270436"/>
                  </a:lnTo>
                  <a:cubicBezTo>
                    <a:pt x="37620" y="270436"/>
                    <a:pt x="24598" y="265042"/>
                    <a:pt x="14996" y="255440"/>
                  </a:cubicBezTo>
                  <a:cubicBezTo>
                    <a:pt x="5394" y="245839"/>
                    <a:pt x="0" y="232816"/>
                    <a:pt x="0" y="219237"/>
                  </a:cubicBezTo>
                  <a:lnTo>
                    <a:pt x="0" y="51199"/>
                  </a:lnTo>
                  <a:cubicBezTo>
                    <a:pt x="0" y="37620"/>
                    <a:pt x="5394" y="24598"/>
                    <a:pt x="14996" y="14996"/>
                  </a:cubicBezTo>
                  <a:cubicBezTo>
                    <a:pt x="24598" y="5394"/>
                    <a:pt x="37620" y="0"/>
                    <a:pt x="51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 txBox="1"/>
            <p:nvPr/>
          </p:nvSpPr>
          <p:spPr>
            <a:xfrm>
              <a:off x="0" y="-76200"/>
              <a:ext cx="2031094" cy="346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99">
                  <a:solidFill>
                    <a:srgbClr val="B15F17"/>
                  </a:solidFill>
                  <a:latin typeface="Arial"/>
                  <a:ea typeface="Arial"/>
                  <a:cs typeface="Arial"/>
                  <a:sym typeface="Arial"/>
                </a:rPr>
                <a:t>How Will I Use What I Learned?</a:t>
              </a:r>
              <a:endParaRPr/>
            </a:p>
          </p:txBody>
        </p:sp>
      </p:grpSp>
      <p:grpSp>
        <p:nvGrpSpPr>
          <p:cNvPr id="385" name="Google Shape;385;p21"/>
          <p:cNvGrpSpPr/>
          <p:nvPr/>
        </p:nvGrpSpPr>
        <p:grpSpPr>
          <a:xfrm>
            <a:off x="2625803" y="4322012"/>
            <a:ext cx="13036395" cy="5348234"/>
            <a:chOff x="0" y="-76200"/>
            <a:chExt cx="3433454" cy="1408588"/>
          </a:xfrm>
        </p:grpSpPr>
        <p:sp>
          <p:nvSpPr>
            <p:cNvPr id="386" name="Google Shape;386;p21"/>
            <p:cNvSpPr/>
            <p:nvPr/>
          </p:nvSpPr>
          <p:spPr>
            <a:xfrm>
              <a:off x="0" y="0"/>
              <a:ext cx="3433454" cy="1332388"/>
            </a:xfrm>
            <a:custGeom>
              <a:rect b="b" l="l" r="r" t="t"/>
              <a:pathLst>
                <a:path extrusionOk="0" h="1332388" w="3433454">
                  <a:moveTo>
                    <a:pt x="30287" y="0"/>
                  </a:moveTo>
                  <a:lnTo>
                    <a:pt x="3403166" y="0"/>
                  </a:lnTo>
                  <a:cubicBezTo>
                    <a:pt x="3411199" y="0"/>
                    <a:pt x="3418903" y="3191"/>
                    <a:pt x="3424583" y="8871"/>
                  </a:cubicBezTo>
                  <a:cubicBezTo>
                    <a:pt x="3430263" y="14551"/>
                    <a:pt x="3433454" y="22255"/>
                    <a:pt x="3433454" y="30287"/>
                  </a:cubicBezTo>
                  <a:lnTo>
                    <a:pt x="3433454" y="1302101"/>
                  </a:lnTo>
                  <a:cubicBezTo>
                    <a:pt x="3433454" y="1310134"/>
                    <a:pt x="3430263" y="1317837"/>
                    <a:pt x="3424583" y="1323517"/>
                  </a:cubicBezTo>
                  <a:cubicBezTo>
                    <a:pt x="3418903" y="1329197"/>
                    <a:pt x="3411199" y="1332388"/>
                    <a:pt x="3403166" y="1332388"/>
                  </a:cubicBezTo>
                  <a:lnTo>
                    <a:pt x="30287" y="1332388"/>
                  </a:lnTo>
                  <a:cubicBezTo>
                    <a:pt x="13560" y="1332388"/>
                    <a:pt x="0" y="1318828"/>
                    <a:pt x="0" y="1302101"/>
                  </a:cubicBezTo>
                  <a:lnTo>
                    <a:pt x="0" y="30287"/>
                  </a:lnTo>
                  <a:cubicBezTo>
                    <a:pt x="0" y="22255"/>
                    <a:pt x="3191" y="14551"/>
                    <a:pt x="8871" y="8871"/>
                  </a:cubicBezTo>
                  <a:cubicBezTo>
                    <a:pt x="14551" y="3191"/>
                    <a:pt x="22255" y="0"/>
                    <a:pt x="302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1"/>
            <p:cNvSpPr txBox="1"/>
            <p:nvPr/>
          </p:nvSpPr>
          <p:spPr>
            <a:xfrm>
              <a:off x="0" y="-76200"/>
              <a:ext cx="3433454" cy="1408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 + Exchange of Knowledge</a:t>
              </a:r>
              <a:endParaRPr/>
            </a:p>
            <a:p>
              <a:pPr indent="-399415" lvl="1" marL="79882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library programming that can be applied to lessons for your class, regardless of subject</a:t>
              </a:r>
              <a:endParaRPr/>
            </a:p>
            <a:p>
              <a:pPr indent="0" lvl="0" marL="0" marR="0" rtl="0" algn="l">
                <a:lnSpc>
                  <a:spcPct val="378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99415" lvl="1" marL="79882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Library programming that builds on student’s knowledge obtained in class</a:t>
              </a:r>
              <a:endParaRPr/>
            </a:p>
            <a:p>
              <a:pPr indent="0" lvl="0" marL="0" marR="0" rtl="0" algn="l">
                <a:lnSpc>
                  <a:spcPct val="378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99415" lvl="1" marL="798829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99"/>
                <a:buFont typeface="Arial"/>
                <a:buChar char="•"/>
              </a:pPr>
              <a:r>
                <a:rPr b="0" i="0" lang="en-US" sz="3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Ultimate goal is to transfer this knowledge to our students so they can apply these new skills into different areas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